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32" roundtripDataSignature="AMtx7miU0ZX8e26zGC6ZZeth0MVAzjD+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8B34A7-279C-45FC-9AF7-989B58AFCC0E}">
  <a:tblStyle styleId="{C98B34A7-279C-45FC-9AF7-989B58AFCC0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3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3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customschemas.google.com/relationships/presentationmetadata" Target="metadata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45E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076-46BC-AEEB-4E096E7F4C7B}"/>
              </c:ext>
            </c:extLst>
          </c:dPt>
          <c:dPt>
            <c:idx val="1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076-46BC-AEEB-4E096E7F4C7B}"/>
              </c:ext>
            </c:extLst>
          </c:dPt>
          <c:dPt>
            <c:idx val="2"/>
            <c:bubble3D val="0"/>
            <c:spPr>
              <a:solidFill>
                <a:schemeClr val="accent5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076-46BC-AEEB-4E096E7F4C7B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076-46BC-AEEB-4E096E7F4C7B}"/>
              </c:ext>
            </c:extLst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3076-46BC-AEEB-4E096E7F4C7B}"/>
              </c:ext>
            </c:extLst>
          </c:dPt>
          <c:dPt>
            <c:idx val="5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076-46BC-AEEB-4E096E7F4C7B}"/>
              </c:ext>
            </c:extLst>
          </c:dPt>
          <c:dPt>
            <c:idx val="6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3076-46BC-AEEB-4E096E7F4C7B}"/>
              </c:ext>
            </c:extLst>
          </c:dPt>
          <c:dPt>
            <c:idx val="7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076-46BC-AEEB-4E096E7F4C7B}"/>
              </c:ext>
            </c:extLst>
          </c:dPt>
          <c:cat>
            <c:strRef>
              <c:f>Sheet1!$A$2:$A$9</c:f>
              <c:strCache>
                <c:ptCount val="8"/>
                <c:pt idx="0">
                  <c:v>건강기능</c:v>
                </c:pt>
                <c:pt idx="1">
                  <c:v>커피/차/음료</c:v>
                </c:pt>
                <c:pt idx="2">
                  <c:v>편의가공</c:v>
                </c:pt>
                <c:pt idx="3">
                  <c:v>냉동/냉장</c:v>
                </c:pt>
                <c:pt idx="4">
                  <c:v>유가공</c:v>
                </c:pt>
                <c:pt idx="5">
                  <c:v>조이/소재/장류</c:v>
                </c:pt>
                <c:pt idx="6">
                  <c:v>제과</c:v>
                </c:pt>
                <c:pt idx="7">
                  <c:v>유아식품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0.36</c:v>
                </c:pt>
                <c:pt idx="1">
                  <c:v>0.21</c:v>
                </c:pt>
                <c:pt idx="2">
                  <c:v>0.13</c:v>
                </c:pt>
                <c:pt idx="3">
                  <c:v>0.09</c:v>
                </c:pt>
                <c:pt idx="4">
                  <c:v>0.08</c:v>
                </c:pt>
                <c:pt idx="5">
                  <c:v>0.06</c:v>
                </c:pt>
                <c:pt idx="6">
                  <c:v>0.05</c:v>
                </c:pt>
                <c:pt idx="7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6-46BC-AEEB-4E096E7F4C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" name="Google Shape;4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5" name="Google Shape;85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3" name="Google Shape;86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4" name="Google Shape;874;p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6" name="Google Shape;886;p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4" name="Google Shape;894;p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4" name="Google Shape;904;p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1" name="Google Shape;911;p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8" name="Google Shape;91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5" name="Google Shape;92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2" name="Google Shape;93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9" name="Google Shape;93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2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9" name="Google Shape;1009;p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2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2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2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2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8" name="Google Shape;1078;p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2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4" name="Google Shape;1114;p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p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p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p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8" name="Google Shape;798;p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8" name="Google Shape;808;p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0" name="Google Shape;820;p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1" name="Google Shape;83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2" name="Google Shape;84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사용자 지정 레이아웃">
  <p:cSld name="5_사용자 지정 레이아웃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6"/>
          <p:cNvSpPr/>
          <p:nvPr/>
        </p:nvSpPr>
        <p:spPr>
          <a:xfrm>
            <a:off x="0" y="0"/>
            <a:ext cx="12192000" cy="49591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96"/>
          <p:cNvSpPr txBox="1"/>
          <p:nvPr/>
        </p:nvSpPr>
        <p:spPr>
          <a:xfrm>
            <a:off x="101598" y="125461"/>
            <a:ext cx="48786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Full-Doping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사용자 지정 레이아웃">
  <p:cSld name="2_사용자 지정 레이아웃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2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13;p92"/>
          <p:cNvCxnSpPr/>
          <p:nvPr/>
        </p:nvCxnSpPr>
        <p:spPr>
          <a:xfrm>
            <a:off x="139700" y="491296"/>
            <a:ext cx="3106371" cy="2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" name="Google Shape;14;p92"/>
          <p:cNvSpPr txBox="1"/>
          <p:nvPr/>
        </p:nvSpPr>
        <p:spPr>
          <a:xfrm>
            <a:off x="101599" y="158119"/>
            <a:ext cx="18583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Full-Doping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사용자 지정 레이아웃">
  <p:cSld name="3_사용자 지정 레이아웃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3"/>
          <p:cNvSpPr/>
          <p:nvPr/>
        </p:nvSpPr>
        <p:spPr>
          <a:xfrm>
            <a:off x="0" y="0"/>
            <a:ext cx="12192000" cy="49591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93"/>
          <p:cNvSpPr txBox="1"/>
          <p:nvPr/>
        </p:nvSpPr>
        <p:spPr>
          <a:xfrm>
            <a:off x="101598" y="125461"/>
            <a:ext cx="48786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Full-Doping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18;p93"/>
          <p:cNvCxnSpPr/>
          <p:nvPr/>
        </p:nvCxnSpPr>
        <p:spPr>
          <a:xfrm>
            <a:off x="7315200" y="494793"/>
            <a:ext cx="0" cy="6094978"/>
          </a:xfrm>
          <a:prstGeom prst="straightConnector1">
            <a:avLst/>
          </a:prstGeom>
          <a:noFill/>
          <a:ln cap="flat" cmpd="sng" w="19050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93"/>
          <p:cNvSpPr/>
          <p:nvPr/>
        </p:nvSpPr>
        <p:spPr>
          <a:xfrm>
            <a:off x="7200900" y="710174"/>
            <a:ext cx="228600" cy="228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사용자 지정 레이아웃">
  <p:cSld name="6_사용자 지정 레이아웃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97"/>
          <p:cNvCxnSpPr/>
          <p:nvPr/>
        </p:nvCxnSpPr>
        <p:spPr>
          <a:xfrm>
            <a:off x="7315200" y="494793"/>
            <a:ext cx="0" cy="6094978"/>
          </a:xfrm>
          <a:prstGeom prst="straightConnector1">
            <a:avLst/>
          </a:prstGeom>
          <a:noFill/>
          <a:ln cap="flat" cmpd="sng" w="19050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97"/>
          <p:cNvSpPr/>
          <p:nvPr/>
        </p:nvSpPr>
        <p:spPr>
          <a:xfrm>
            <a:off x="7200900" y="710174"/>
            <a:ext cx="228600" cy="228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;p97"/>
          <p:cNvCxnSpPr/>
          <p:nvPr/>
        </p:nvCxnSpPr>
        <p:spPr>
          <a:xfrm>
            <a:off x="158750" y="491296"/>
            <a:ext cx="11874500" cy="0"/>
          </a:xfrm>
          <a:prstGeom prst="straightConnector1">
            <a:avLst/>
          </a:prstGeom>
          <a:noFill/>
          <a:ln cap="flat" cmpd="sng" w="19050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97"/>
          <p:cNvSpPr txBox="1"/>
          <p:nvPr/>
        </p:nvSpPr>
        <p:spPr>
          <a:xfrm>
            <a:off x="89211" y="124880"/>
            <a:ext cx="3241040" cy="4000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45EE6"/>
                </a:solidFill>
                <a:latin typeface="Arial"/>
                <a:ea typeface="Arial"/>
                <a:cs typeface="Arial"/>
                <a:sym typeface="Arial"/>
              </a:rPr>
              <a:t>Self-Medi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사용자 지정 레이아웃">
  <p:cSld name="4_사용자 지정 레이아웃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94"/>
          <p:cNvCxnSpPr/>
          <p:nvPr/>
        </p:nvCxnSpPr>
        <p:spPr>
          <a:xfrm>
            <a:off x="158750" y="491296"/>
            <a:ext cx="11874500" cy="0"/>
          </a:xfrm>
          <a:prstGeom prst="straightConnector1">
            <a:avLst/>
          </a:prstGeom>
          <a:noFill/>
          <a:ln cap="flat" cmpd="sng" w="19050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94"/>
          <p:cNvSpPr txBox="1"/>
          <p:nvPr/>
        </p:nvSpPr>
        <p:spPr>
          <a:xfrm>
            <a:off x="101598" y="125461"/>
            <a:ext cx="48786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45EE6"/>
                </a:solidFill>
                <a:latin typeface="Arial"/>
                <a:ea typeface="Arial"/>
                <a:cs typeface="Arial"/>
                <a:sym typeface="Arial"/>
              </a:rPr>
              <a:t>Full-Doping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1_제목 슬라이드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0"/>
          <p:cNvSpPr txBox="1"/>
          <p:nvPr/>
        </p:nvSpPr>
        <p:spPr>
          <a:xfrm>
            <a:off x="89211" y="124880"/>
            <a:ext cx="3241040" cy="4000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45EE6"/>
                </a:solidFill>
                <a:latin typeface="Arial"/>
                <a:ea typeface="Arial"/>
                <a:cs typeface="Arial"/>
                <a:sym typeface="Arial"/>
              </a:rPr>
              <a:t>Self-Medi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90"/>
          <p:cNvCxnSpPr/>
          <p:nvPr/>
        </p:nvCxnSpPr>
        <p:spPr>
          <a:xfrm>
            <a:off x="0" y="524949"/>
            <a:ext cx="12192000" cy="0"/>
          </a:xfrm>
          <a:prstGeom prst="straightConnector1">
            <a:avLst/>
          </a:prstGeom>
          <a:noFill/>
          <a:ln cap="flat" cmpd="sng" w="38100">
            <a:solidFill>
              <a:srgbClr val="345EE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" name="Google Shape;32;p90"/>
          <p:cNvCxnSpPr/>
          <p:nvPr/>
        </p:nvCxnSpPr>
        <p:spPr>
          <a:xfrm>
            <a:off x="0" y="6395533"/>
            <a:ext cx="12192000" cy="0"/>
          </a:xfrm>
          <a:prstGeom prst="straightConnector1">
            <a:avLst/>
          </a:prstGeom>
          <a:noFill/>
          <a:ln cap="flat" cmpd="sng" w="38100">
            <a:solidFill>
              <a:srgbClr val="345EE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스토리보드">
  <p:cSld name="스토리보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95"/>
          <p:cNvCxnSpPr/>
          <p:nvPr/>
        </p:nvCxnSpPr>
        <p:spPr>
          <a:xfrm>
            <a:off x="158750" y="491296"/>
            <a:ext cx="11874500" cy="0"/>
          </a:xfrm>
          <a:prstGeom prst="straightConnector1">
            <a:avLst/>
          </a:prstGeom>
          <a:noFill/>
          <a:ln cap="flat" cmpd="sng" w="19050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" name="Google Shape;35;p95"/>
          <p:cNvCxnSpPr/>
          <p:nvPr/>
        </p:nvCxnSpPr>
        <p:spPr>
          <a:xfrm>
            <a:off x="9035934" y="491296"/>
            <a:ext cx="0" cy="6094978"/>
          </a:xfrm>
          <a:prstGeom prst="straightConnector1">
            <a:avLst/>
          </a:prstGeom>
          <a:noFill/>
          <a:ln cap="flat" cmpd="sng" w="19050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95"/>
          <p:cNvSpPr txBox="1"/>
          <p:nvPr/>
        </p:nvSpPr>
        <p:spPr>
          <a:xfrm>
            <a:off x="89211" y="124880"/>
            <a:ext cx="3241040" cy="4000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45EE6"/>
                </a:solidFill>
                <a:latin typeface="Arial"/>
                <a:ea typeface="Arial"/>
                <a:cs typeface="Arial"/>
                <a:sym typeface="Arial"/>
              </a:rPr>
              <a:t>Self-Medi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2.png"/><Relationship Id="rId4" Type="http://schemas.openxmlformats.org/officeDocument/2006/relationships/image" Target="../media/image104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8.png"/><Relationship Id="rId4" Type="http://schemas.openxmlformats.org/officeDocument/2006/relationships/image" Target="../media/image105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3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0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2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21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6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1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2.png"/><Relationship Id="rId4" Type="http://schemas.openxmlformats.org/officeDocument/2006/relationships/image" Target="../media/image6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3.png"/><Relationship Id="rId4" Type="http://schemas.openxmlformats.org/officeDocument/2006/relationships/image" Target="../media/image7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5.png"/><Relationship Id="rId4" Type="http://schemas.openxmlformats.org/officeDocument/2006/relationships/image" Target="../media/image7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8.png"/><Relationship Id="rId4" Type="http://schemas.openxmlformats.org/officeDocument/2006/relationships/image" Target="../media/image91.png"/><Relationship Id="rId5" Type="http://schemas.openxmlformats.org/officeDocument/2006/relationships/image" Target="../media/image8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3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5EE6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4774404" y="5274639"/>
            <a:ext cx="2805113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2팀 Full-Doping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"/>
          <p:cNvSpPr txBox="1"/>
          <p:nvPr/>
        </p:nvSpPr>
        <p:spPr>
          <a:xfrm>
            <a:off x="3439117" y="2827337"/>
            <a:ext cx="5475691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SELFMEDI</a:t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"/>
          <p:cNvSpPr txBox="1"/>
          <p:nvPr/>
        </p:nvSpPr>
        <p:spPr>
          <a:xfrm>
            <a:off x="3324225" y="5582375"/>
            <a:ext cx="5543550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김나은  김찬혁   박재현  서종훈  송병훈  오성근  최유리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460" y="2305599"/>
            <a:ext cx="381002" cy="4418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" name="Google Shape;49;p1"/>
          <p:cNvCxnSpPr/>
          <p:nvPr/>
        </p:nvCxnSpPr>
        <p:spPr>
          <a:xfrm>
            <a:off x="3076575" y="3686175"/>
            <a:ext cx="6200775" cy="0"/>
          </a:xfrm>
          <a:prstGeom prst="straightConnector1">
            <a:avLst/>
          </a:prstGeom>
          <a:noFill/>
          <a:ln cap="flat" cmpd="thickThin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" name="Google Shape;50;p1"/>
          <p:cNvCxnSpPr/>
          <p:nvPr/>
        </p:nvCxnSpPr>
        <p:spPr>
          <a:xfrm>
            <a:off x="3076575" y="2905125"/>
            <a:ext cx="6200775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" name="Google Shape;51;p1"/>
          <p:cNvCxnSpPr/>
          <p:nvPr/>
        </p:nvCxnSpPr>
        <p:spPr>
          <a:xfrm>
            <a:off x="3076575" y="3743325"/>
            <a:ext cx="6200775" cy="0"/>
          </a:xfrm>
          <a:prstGeom prst="straightConnector1">
            <a:avLst/>
          </a:prstGeom>
          <a:noFill/>
          <a:ln cap="flat" cmpd="thickThin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7"/>
          <p:cNvSpPr txBox="1"/>
          <p:nvPr/>
        </p:nvSpPr>
        <p:spPr>
          <a:xfrm>
            <a:off x="1422400" y="652394"/>
            <a:ext cx="813218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07"/>
          <p:cNvSpPr txBox="1"/>
          <p:nvPr/>
        </p:nvSpPr>
        <p:spPr>
          <a:xfrm>
            <a:off x="2263852" y="645071"/>
            <a:ext cx="435284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밴치마킹 웹/앱 차별성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07"/>
          <p:cNvSpPr txBox="1"/>
          <p:nvPr/>
        </p:nvSpPr>
        <p:spPr>
          <a:xfrm>
            <a:off x="2289252" y="1180991"/>
            <a:ext cx="47115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밴치마킹한 웹/앱과 다르게 저희 프로젝트만의 기능 설명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107"/>
          <p:cNvCxnSpPr/>
          <p:nvPr/>
        </p:nvCxnSpPr>
        <p:spPr>
          <a:xfrm>
            <a:off x="553100" y="1925359"/>
            <a:ext cx="0" cy="4597400"/>
          </a:xfrm>
          <a:prstGeom prst="straightConnector1">
            <a:avLst/>
          </a:prstGeom>
          <a:noFill/>
          <a:ln cap="flat" cmpd="sng" w="38100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107"/>
          <p:cNvSpPr/>
          <p:nvPr/>
        </p:nvSpPr>
        <p:spPr>
          <a:xfrm>
            <a:off x="358760" y="2061813"/>
            <a:ext cx="388681" cy="388681"/>
          </a:xfrm>
          <a:prstGeom prst="ellipse">
            <a:avLst/>
          </a:prstGeom>
          <a:solidFill>
            <a:srgbClr val="FBFBFB"/>
          </a:solidFill>
          <a:ln cap="flat" cmpd="sng" w="38100">
            <a:solidFill>
              <a:srgbClr val="345E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07"/>
          <p:cNvSpPr txBox="1"/>
          <p:nvPr/>
        </p:nvSpPr>
        <p:spPr>
          <a:xfrm>
            <a:off x="837820" y="2051220"/>
            <a:ext cx="3324604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사용자간의 커뮤니티 제공</a:t>
            </a:r>
            <a:endParaRPr b="1" i="0" sz="20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07"/>
          <p:cNvSpPr/>
          <p:nvPr/>
        </p:nvSpPr>
        <p:spPr>
          <a:xfrm>
            <a:off x="358759" y="4407507"/>
            <a:ext cx="388681" cy="388681"/>
          </a:xfrm>
          <a:prstGeom prst="ellipse">
            <a:avLst/>
          </a:prstGeom>
          <a:solidFill>
            <a:srgbClr val="FBFBFB"/>
          </a:solidFill>
          <a:ln cap="flat" cmpd="sng" w="38100">
            <a:solidFill>
              <a:srgbClr val="345EE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07"/>
          <p:cNvSpPr txBox="1"/>
          <p:nvPr/>
        </p:nvSpPr>
        <p:spPr>
          <a:xfrm>
            <a:off x="857726" y="4407507"/>
            <a:ext cx="1885473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웹페이지 제공</a:t>
            </a:r>
            <a:endParaRPr b="0" i="0" sz="16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07"/>
          <p:cNvSpPr txBox="1"/>
          <p:nvPr/>
        </p:nvSpPr>
        <p:spPr>
          <a:xfrm>
            <a:off x="833309" y="2450494"/>
            <a:ext cx="10999930" cy="954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자유게시판, QnA 게시판에 자유롭게 게시글을 올려 사용자간에 정보를 공유할 수 있음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댓글을 통해 더 많은 정보를 공유할 수 있으며 QnA게시판의 경우 의료계 종사자만이 댓글을 달 수 있어 신뢰성있는 정보를 얻을 수 있음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07"/>
          <p:cNvSpPr txBox="1"/>
          <p:nvPr/>
        </p:nvSpPr>
        <p:spPr>
          <a:xfrm>
            <a:off x="857726" y="4796188"/>
            <a:ext cx="10999928" cy="954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인터넷이 되는 환경에서는 언제 어디서든 웹사이트에 접속이 가능하며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앱이 아닌 웹 기반이기 때문에 컴퓨터에서도 접속이 가능합니다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자유게시판 본인 게시글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6"/>
          <p:cNvSpPr txBox="1"/>
          <p:nvPr/>
        </p:nvSpPr>
        <p:spPr>
          <a:xfrm>
            <a:off x="9093800" y="548649"/>
            <a:ext cx="3098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본인 게시글 수정/삭제 버튼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9" name="Google Shape;8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448" y="620688"/>
            <a:ext cx="6944694" cy="612068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6"/>
          <p:cNvSpPr/>
          <p:nvPr/>
        </p:nvSpPr>
        <p:spPr>
          <a:xfrm>
            <a:off x="1703536" y="6237336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Q&amp;A 게시판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7"/>
          <p:cNvSpPr txBox="1"/>
          <p:nvPr/>
        </p:nvSpPr>
        <p:spPr>
          <a:xfrm>
            <a:off x="9093800" y="554922"/>
            <a:ext cx="3098200" cy="2246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번호, 제목, 작성자, 작성일로 구성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제목 클릭 시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내용 확인 가능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페이지를 이동하며 현재 페이지는 파란색으로 나타난다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게시판에 글 작성하는 페이지로 이동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일반회원도 작성 가능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7" name="Google Shape;86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280" y="1125858"/>
            <a:ext cx="8059801" cy="4606284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7"/>
          <p:cNvSpPr/>
          <p:nvPr/>
        </p:nvSpPr>
        <p:spPr>
          <a:xfrm>
            <a:off x="1120544" y="1766922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9" name="Google Shape;869;p7"/>
          <p:cNvSpPr/>
          <p:nvPr/>
        </p:nvSpPr>
        <p:spPr>
          <a:xfrm>
            <a:off x="3611736" y="2175404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0" name="Google Shape;870;p7"/>
          <p:cNvSpPr/>
          <p:nvPr/>
        </p:nvSpPr>
        <p:spPr>
          <a:xfrm>
            <a:off x="3311364" y="5159187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1" name="Google Shape;871;p7"/>
          <p:cNvSpPr/>
          <p:nvPr/>
        </p:nvSpPr>
        <p:spPr>
          <a:xfrm>
            <a:off x="7920858" y="5159187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88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Q&amp;A 게시판 게시글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188"/>
          <p:cNvSpPr txBox="1"/>
          <p:nvPr/>
        </p:nvSpPr>
        <p:spPr>
          <a:xfrm>
            <a:off x="9093800" y="527214"/>
            <a:ext cx="3098200" cy="3308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게시글의 제목, 작성자, 작성일 표시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URL복사를 하는 버튼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본문 내용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부적절한 게시글 신고 버튼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댓글 작성자, 내용, 작성일을 보여줌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수정,삭제 가능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댓글 내용 입력 후 등록 클릭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외료계 종사자만 작성 가능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목록 클릭 시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 게시판으로 이동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클릭 시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페이지 상단으로 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8" name="Google Shape;878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432" y="620687"/>
            <a:ext cx="7626855" cy="612068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188"/>
          <p:cNvSpPr/>
          <p:nvPr/>
        </p:nvSpPr>
        <p:spPr>
          <a:xfrm>
            <a:off x="983456" y="908744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0" name="Google Shape;880;p188"/>
          <p:cNvSpPr/>
          <p:nvPr/>
        </p:nvSpPr>
        <p:spPr>
          <a:xfrm>
            <a:off x="1055440" y="1988864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1" name="Google Shape;881;p188"/>
          <p:cNvSpPr/>
          <p:nvPr/>
        </p:nvSpPr>
        <p:spPr>
          <a:xfrm>
            <a:off x="1055440" y="3429000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2" name="Google Shape;882;p188"/>
          <p:cNvSpPr/>
          <p:nvPr/>
        </p:nvSpPr>
        <p:spPr>
          <a:xfrm>
            <a:off x="1343472" y="5013200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3" name="Google Shape;883;p188"/>
          <p:cNvSpPr/>
          <p:nvPr/>
        </p:nvSpPr>
        <p:spPr>
          <a:xfrm>
            <a:off x="6960120" y="6309320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89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189"/>
          <p:cNvSpPr txBox="1"/>
          <p:nvPr/>
        </p:nvSpPr>
        <p:spPr>
          <a:xfrm>
            <a:off x="9075328" y="527213"/>
            <a:ext cx="3098200" cy="3754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로그인한 사용자의 닉네임, 이메일, 전화번호, 주소록이 나타남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수정버튼 클릭 시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프로필 수정 가능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지도버튼 클릭 시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근처 약국 찾기 페이지로 이동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자가진단 결과 클릭 시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해당 자가진단 결과지로 이동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+버튼 클릭 시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자가진단 페이지로 이동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편집 버튼 클릭 시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과거 자가진단 기록 삭제 가능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0" name="Google Shape;890;p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1" y="1440933"/>
            <a:ext cx="8817404" cy="452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189"/>
          <p:cNvPicPr preferRelativeResize="0"/>
          <p:nvPr/>
        </p:nvPicPr>
        <p:blipFill rotWithShape="1">
          <a:blip r:embed="rId4">
            <a:alphaModFix/>
          </a:blip>
          <a:srcRect b="44490" l="83730" r="11310" t="46507"/>
          <a:stretch/>
        </p:blipFill>
        <p:spPr>
          <a:xfrm>
            <a:off x="7423256" y="2881753"/>
            <a:ext cx="524102" cy="47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90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190"/>
          <p:cNvSpPr txBox="1"/>
          <p:nvPr/>
        </p:nvSpPr>
        <p:spPr>
          <a:xfrm>
            <a:off x="9093800" y="554920"/>
            <a:ext cx="3098200" cy="1384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취소 버튼 클릭 시 편집 취소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삭제버튼 클릭 시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자가진단 결과 중 체크박스에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체크가 되어있는 결과지만 삭제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8" name="Google Shape;898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820" y="1399122"/>
            <a:ext cx="8290454" cy="4145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9" name="Google Shape;899;p190"/>
          <p:cNvGrpSpPr/>
          <p:nvPr/>
        </p:nvGrpSpPr>
        <p:grpSpPr>
          <a:xfrm>
            <a:off x="7274684" y="2656386"/>
            <a:ext cx="493732" cy="486310"/>
            <a:chOff x="7647544" y="2837917"/>
            <a:chExt cx="552923" cy="544612"/>
          </a:xfrm>
        </p:grpSpPr>
        <p:pic>
          <p:nvPicPr>
            <p:cNvPr id="900" name="Google Shape;900;p190"/>
            <p:cNvPicPr preferRelativeResize="0"/>
            <p:nvPr/>
          </p:nvPicPr>
          <p:blipFill rotWithShape="1">
            <a:blip r:embed="rId4">
              <a:alphaModFix/>
            </a:blip>
            <a:srcRect b="44490" l="83730" r="11310" t="46507"/>
            <a:stretch/>
          </p:blipFill>
          <p:spPr>
            <a:xfrm>
              <a:off x="7676365" y="2906958"/>
              <a:ext cx="524102" cy="475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1" name="Google Shape;901;p190"/>
            <p:cNvSpPr/>
            <p:nvPr/>
          </p:nvSpPr>
          <p:spPr>
            <a:xfrm>
              <a:off x="7647544" y="2837917"/>
              <a:ext cx="251245" cy="197519"/>
            </a:xfrm>
            <a:custGeom>
              <a:rect b="b" l="l" r="r" t="t"/>
              <a:pathLst>
                <a:path extrusionOk="0" h="197519" w="251245">
                  <a:moveTo>
                    <a:pt x="112068" y="127880"/>
                  </a:moveTo>
                  <a:lnTo>
                    <a:pt x="245809" y="72426"/>
                  </a:lnTo>
                  <a:lnTo>
                    <a:pt x="134903" y="663"/>
                  </a:lnTo>
                  <a:lnTo>
                    <a:pt x="1161" y="62640"/>
                  </a:lnTo>
                  <a:lnTo>
                    <a:pt x="46829" y="193120"/>
                  </a:lnTo>
                  <a:lnTo>
                    <a:pt x="112068" y="12788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91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191"/>
          <p:cNvSpPr txBox="1"/>
          <p:nvPr/>
        </p:nvSpPr>
        <p:spPr>
          <a:xfrm>
            <a:off x="9093800" y="573391"/>
            <a:ext cx="3098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 게시물의 제목 클릭 시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해당 게시물 페이지로 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8" name="Google Shape;908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960" y="1465027"/>
            <a:ext cx="8699694" cy="4349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92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프로필 수정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92"/>
          <p:cNvSpPr txBox="1"/>
          <p:nvPr/>
        </p:nvSpPr>
        <p:spPr>
          <a:xfrm>
            <a:off x="9093800" y="553502"/>
            <a:ext cx="3098200" cy="3539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클릭 시 개인정보처리방침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페이지로 이동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로그인한 사용자의 닉네임과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닉네임 변경버튼이 표시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변경버튼 클릭 시 로그인한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사용자의 비밀번호 변경 가능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로그인한 사용자가 지정한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이메일 주소와 이를 변경할 수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있는 버튼이 표시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로그인한 사용자명의의 휴대전화 번호와 이를 변경할 수 있는 버튼이 표시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5" name="Google Shape;915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353" y="1557157"/>
            <a:ext cx="8373388" cy="4186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3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프로필 수정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13"/>
          <p:cNvSpPr txBox="1"/>
          <p:nvPr/>
        </p:nvSpPr>
        <p:spPr>
          <a:xfrm>
            <a:off x="9093800" y="582631"/>
            <a:ext cx="3098200" cy="2893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변경할 닉네임을 입력 가능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닉네임이 다른 사용자와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중복인지 확인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버튼 클릭시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닉네임 수정 취소 가능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버튼 클릭 시 1번에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입력한 텍스트로 닉네임을 변경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변경버튼 클릭시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변경 가능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2" name="Google Shape;92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314" y="1404073"/>
            <a:ext cx="8539466" cy="4286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프로필 수정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14"/>
          <p:cNvSpPr txBox="1"/>
          <p:nvPr/>
        </p:nvSpPr>
        <p:spPr>
          <a:xfrm>
            <a:off x="9093800" y="536447"/>
            <a:ext cx="3098200" cy="3108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비밀번호를 입력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새로 사용할 비밀번호를 입력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새로 사용할 비밀번호를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정확하게 입력했는지 확인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이미지에 나타나는 글자를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입력하게 함으로써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자동입력을 방지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새로운 비밀번호로 변경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변경 취소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9" name="Google Shape;92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9" y="1278152"/>
            <a:ext cx="8580816" cy="429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5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프로필 수정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5"/>
          <p:cNvSpPr txBox="1"/>
          <p:nvPr/>
        </p:nvSpPr>
        <p:spPr>
          <a:xfrm>
            <a:off x="9093800" y="545687"/>
            <a:ext cx="3098200" cy="2462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변경전 이메일을 확인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변경할 이메일을 입력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버튼 클릭시 변경될 이메일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주소로 인증번호 메일이 발송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버튼 클릭시 이메일 주소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변경 취소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버튼 클릭시 이메일 주소를 수정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6" name="Google Shape;93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114" y="1302033"/>
            <a:ext cx="8507866" cy="4253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8"/>
          <p:cNvSpPr txBox="1"/>
          <p:nvPr/>
        </p:nvSpPr>
        <p:spPr>
          <a:xfrm>
            <a:off x="2263852" y="645071"/>
            <a:ext cx="4352848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웹페이지의 주요기능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08"/>
          <p:cNvSpPr txBox="1"/>
          <p:nvPr/>
        </p:nvSpPr>
        <p:spPr>
          <a:xfrm>
            <a:off x="2289252" y="1180991"/>
            <a:ext cx="47115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밴치마킹한 웹/앱과 다르게 저희 프로젝트만의 기능 설명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108"/>
          <p:cNvCxnSpPr/>
          <p:nvPr/>
        </p:nvCxnSpPr>
        <p:spPr>
          <a:xfrm>
            <a:off x="553100" y="1925359"/>
            <a:ext cx="0" cy="4597400"/>
          </a:xfrm>
          <a:prstGeom prst="straightConnector1">
            <a:avLst/>
          </a:prstGeom>
          <a:noFill/>
          <a:ln cap="flat" cmpd="sng" w="38100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108"/>
          <p:cNvSpPr/>
          <p:nvPr/>
        </p:nvSpPr>
        <p:spPr>
          <a:xfrm>
            <a:off x="358760" y="2061813"/>
            <a:ext cx="388681" cy="388681"/>
          </a:xfrm>
          <a:prstGeom prst="ellipse">
            <a:avLst/>
          </a:prstGeom>
          <a:solidFill>
            <a:srgbClr val="FBFBFB"/>
          </a:solidFill>
          <a:ln cap="flat" cmpd="sng" w="38100">
            <a:solidFill>
              <a:srgbClr val="345E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08"/>
          <p:cNvSpPr txBox="1"/>
          <p:nvPr/>
        </p:nvSpPr>
        <p:spPr>
          <a:xfrm>
            <a:off x="837819" y="2051220"/>
            <a:ext cx="4181855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자가진단을  통한 영양제 추천 </a:t>
            </a:r>
            <a:endParaRPr b="1" i="0" sz="20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08"/>
          <p:cNvSpPr/>
          <p:nvPr/>
        </p:nvSpPr>
        <p:spPr>
          <a:xfrm>
            <a:off x="358759" y="4407507"/>
            <a:ext cx="388681" cy="388681"/>
          </a:xfrm>
          <a:prstGeom prst="ellipse">
            <a:avLst/>
          </a:prstGeom>
          <a:solidFill>
            <a:srgbClr val="FBFBFB"/>
          </a:solidFill>
          <a:ln cap="flat" cmpd="sng" w="38100">
            <a:solidFill>
              <a:srgbClr val="345EE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08"/>
          <p:cNvSpPr txBox="1"/>
          <p:nvPr/>
        </p:nvSpPr>
        <p:spPr>
          <a:xfrm>
            <a:off x="857726" y="4407507"/>
            <a:ext cx="2352199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QnA 기능</a:t>
            </a:r>
            <a:endParaRPr b="0" i="0" sz="20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08"/>
          <p:cNvSpPr txBox="1"/>
          <p:nvPr/>
        </p:nvSpPr>
        <p:spPr>
          <a:xfrm>
            <a:off x="833309" y="2450494"/>
            <a:ext cx="7701091" cy="1384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웹 페이지에서 자가진단을 통해 현재 자신이 복용했을 때 좋은 영양소들을 추천 받을 수 있음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최대 5개의 자가진단 결과를 저장하여 볼 수 있기 때문에 자신 뿐만이 아닌 주변인들의 정보로 진단하여 영양제를 추천 받을 수 있음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08"/>
          <p:cNvSpPr txBox="1"/>
          <p:nvPr/>
        </p:nvSpPr>
        <p:spPr>
          <a:xfrm>
            <a:off x="857726" y="4796188"/>
            <a:ext cx="10999928" cy="954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웹사이트 이용자가 질문을 등록하면 해당 사이트에서 사업자 회원가입이 되어있는 이용자(약사 또는 의료계 직무자)가 댓글을 달 수 있게하여 해당 답글의 신뢰성을 높임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08"/>
          <p:cNvSpPr txBox="1"/>
          <p:nvPr/>
        </p:nvSpPr>
        <p:spPr>
          <a:xfrm>
            <a:off x="1422400" y="652394"/>
            <a:ext cx="813218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6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프로필 수정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16"/>
          <p:cNvSpPr txBox="1"/>
          <p:nvPr/>
        </p:nvSpPr>
        <p:spPr>
          <a:xfrm>
            <a:off x="9093800" y="536446"/>
            <a:ext cx="3098200" cy="2893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콤보박스에서 변경할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핸드폰 전화번호를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개통한 국가를 찾을 수 있음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변경할 휴대폰번호를 입력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버튼 클릭 시 해당 핸드폰번호로 인증번호 문자가 전송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버튼 클릭시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핸드폰 번호 수정 취소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버튼 클릭 시 핸드폰 번호 수정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3" name="Google Shape;94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521" y="1360588"/>
            <a:ext cx="8393051" cy="41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하은\Desktop\관리자] 회원 조회.png" id="948" name="Google Shape;948;p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0" y="1323628"/>
            <a:ext cx="8928000" cy="44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193"/>
          <p:cNvSpPr txBox="1"/>
          <p:nvPr/>
        </p:nvSpPr>
        <p:spPr>
          <a:xfrm>
            <a:off x="9093835" y="533518"/>
            <a:ext cx="3098800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홈 버튼을 클릭하면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메인페이지로 이동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회원관리 페이지로 이동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(현재페이지와 동일)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게시판 관리 페이지로 이동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관리 페이지로 이동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사이트의 회원 목록 조회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회원의 이름을 클릭하면 상세정보가 나옴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목록을 전환하는 기능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93"/>
          <p:cNvSpPr txBox="1"/>
          <p:nvPr/>
        </p:nvSpPr>
        <p:spPr>
          <a:xfrm>
            <a:off x="1557020" y="180975"/>
            <a:ext cx="2948940" cy="3086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관리자 회원관리 목록 조회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94"/>
          <p:cNvSpPr txBox="1"/>
          <p:nvPr/>
        </p:nvSpPr>
        <p:spPr>
          <a:xfrm>
            <a:off x="9084599" y="533517"/>
            <a:ext cx="30988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상세정보가 조회되는 구역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회원의 이름, 닉네임, 연락처, 이메일, 가입일이 조회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회원정보를 삭제하여 회원을 탈퇴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하은\Desktop\나무발발이\관리자] 회원 정보 상세.png" id="956" name="Google Shape;956;p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38" y="1263675"/>
            <a:ext cx="8928000" cy="44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194"/>
          <p:cNvSpPr txBox="1"/>
          <p:nvPr/>
        </p:nvSpPr>
        <p:spPr>
          <a:xfrm>
            <a:off x="1557020" y="180975"/>
            <a:ext cx="2948940" cy="3086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관리자 회원관리 상세 정보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5"/>
          <p:cNvSpPr txBox="1"/>
          <p:nvPr/>
        </p:nvSpPr>
        <p:spPr>
          <a:xfrm>
            <a:off x="9093835" y="542754"/>
            <a:ext cx="3098800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 게시글의 목록이 조회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게시글의 제목클릭 게시글 조회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페이지로 이동한다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게시글을 삭제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게시글을 추가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글작성 페이지로 이동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목록을 전환하는 기능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하은\Desktop\나무발발이\관리자] 게시판 관리 - 공지사항.png" id="963" name="Google Shape;963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" y="1197000"/>
            <a:ext cx="8928000" cy="44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195"/>
          <p:cNvSpPr txBox="1"/>
          <p:nvPr/>
        </p:nvSpPr>
        <p:spPr>
          <a:xfrm>
            <a:off x="1557020" y="180975"/>
            <a:ext cx="2948940" cy="3086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관리자 공지사항 게시판 목록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96"/>
          <p:cNvSpPr txBox="1"/>
          <p:nvPr/>
        </p:nvSpPr>
        <p:spPr>
          <a:xfrm>
            <a:off x="9093835" y="542754"/>
            <a:ext cx="30988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자유게시판 게시글의 목록이 조회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게시글의 제목을 클릭하면 게시글 조회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게시글을 삭제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페이지로 이동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목록을 전환하는 기능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하은\Desktop\나무발발이\관리자] 게시판 관리 - 자유게시판.png" id="970" name="Google Shape;970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38" y="1197000"/>
            <a:ext cx="8928000" cy="44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96"/>
          <p:cNvSpPr txBox="1"/>
          <p:nvPr/>
        </p:nvSpPr>
        <p:spPr>
          <a:xfrm>
            <a:off x="1557020" y="180975"/>
            <a:ext cx="2948940" cy="3086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관리자 자유 게시판 목록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97"/>
          <p:cNvSpPr txBox="1"/>
          <p:nvPr/>
        </p:nvSpPr>
        <p:spPr>
          <a:xfrm>
            <a:off x="9093835" y="533518"/>
            <a:ext cx="30988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게시글의 목록이 조회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게시글의 제목을 클릭하면 게시글 조회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게시글을 삭제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페이지로 이동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목록을 전환하는 기능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하은\Downloads\관리자] 게시판 관리 - 부작용 게시판.png" id="977" name="Google Shape;977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0" y="1197000"/>
            <a:ext cx="8928000" cy="44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97"/>
          <p:cNvSpPr txBox="1"/>
          <p:nvPr/>
        </p:nvSpPr>
        <p:spPr>
          <a:xfrm>
            <a:off x="1557020" y="180975"/>
            <a:ext cx="2948940" cy="3086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관리자 QnA 게시판 목록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98"/>
          <p:cNvSpPr txBox="1"/>
          <p:nvPr/>
        </p:nvSpPr>
        <p:spPr>
          <a:xfrm>
            <a:off x="9093835" y="533518"/>
            <a:ext cx="30988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신고된 게시글의 목록이 조회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게시글의 제목을 클릭하면 게시글 조회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게시글을 삭제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페이지로 이동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목록을 전환하는 기능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198"/>
          <p:cNvSpPr txBox="1"/>
          <p:nvPr/>
        </p:nvSpPr>
        <p:spPr>
          <a:xfrm>
            <a:off x="1557020" y="180975"/>
            <a:ext cx="2948940" cy="3086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관리자 게시판 신고 목록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하은\Desktop\나무발발이\관리자] 신고된 게시글.png" id="985" name="Google Shape;985;p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0" y="1197000"/>
            <a:ext cx="8928000" cy="44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99"/>
          <p:cNvSpPr txBox="1"/>
          <p:nvPr/>
        </p:nvSpPr>
        <p:spPr>
          <a:xfrm>
            <a:off x="9093835" y="542754"/>
            <a:ext cx="30988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등록된 상품들의 목록이 조회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상품명을 클릭하면 상품 소개 페이지로 이동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상품을 수정하는 페이지 이동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삭제 기능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상품을 추가하는 페이지로 이동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목록을 전환하는 기능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199"/>
          <p:cNvSpPr txBox="1"/>
          <p:nvPr/>
        </p:nvSpPr>
        <p:spPr>
          <a:xfrm>
            <a:off x="1557020" y="180975"/>
            <a:ext cx="2948940" cy="3086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관리자 상품 정보 목록</a:t>
            </a:r>
            <a:endParaRPr/>
          </a:p>
        </p:txBody>
      </p:sp>
      <p:pic>
        <p:nvPicPr>
          <p:cNvPr descr="C:\Users\하은\Desktop\나무발발이\관리자] 상품 정보.png" id="992" name="Google Shape;992;p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85" y="1197000"/>
            <a:ext cx="8928000" cy="44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0"/>
          <p:cNvSpPr txBox="1"/>
          <p:nvPr/>
        </p:nvSpPr>
        <p:spPr>
          <a:xfrm>
            <a:off x="9084599" y="533518"/>
            <a:ext cx="3098800" cy="3508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상품을 수정하는 페이지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수정 전, 기존의 정보가 조회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새롭게 수정할 상품명, 제작회사명,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용량, 1일 섭취량, 제품타입, 구매관련 링크, 주요 성분 등 입력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 input box에 정보를 입력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상품의 이미지를 업로드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수정을 중간에 취소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페이지가 초기화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수정 완료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하은\Desktop\나무발발이\관리자] 상품 수정.png" id="998" name="Google Shape;998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0" y="1282725"/>
            <a:ext cx="8928000" cy="44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200"/>
          <p:cNvSpPr txBox="1"/>
          <p:nvPr/>
        </p:nvSpPr>
        <p:spPr>
          <a:xfrm>
            <a:off x="1557020" y="180975"/>
            <a:ext cx="2948940" cy="3086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관리자 상품 정보 수정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201"/>
          <p:cNvSpPr txBox="1"/>
          <p:nvPr/>
        </p:nvSpPr>
        <p:spPr>
          <a:xfrm>
            <a:off x="9093835" y="533518"/>
            <a:ext cx="309880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상품을 새롭게 추가하는 페이지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상품의 상세 정보들을 입력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상품의 이미지를 업로드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수정을 중간에 취소함. 페이지가 초기화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추가 완료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하은\Desktop\관리자] 상품 추가.png" id="1005" name="Google Shape;1005;p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" y="1043965"/>
            <a:ext cx="8928000" cy="44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201"/>
          <p:cNvSpPr txBox="1"/>
          <p:nvPr/>
        </p:nvSpPr>
        <p:spPr>
          <a:xfrm>
            <a:off x="1557020" y="180975"/>
            <a:ext cx="2948940" cy="3086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관리자 상품 정보 추가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9"/>
          <p:cNvSpPr txBox="1"/>
          <p:nvPr/>
        </p:nvSpPr>
        <p:spPr>
          <a:xfrm>
            <a:off x="2263852" y="645071"/>
            <a:ext cx="4352848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웹페이지의 주요기능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09"/>
          <p:cNvSpPr txBox="1"/>
          <p:nvPr/>
        </p:nvSpPr>
        <p:spPr>
          <a:xfrm>
            <a:off x="2289252" y="1180991"/>
            <a:ext cx="47115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밴치마킹한 웹/앱과 다르게 저희 프로젝트만의 기능 설명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109"/>
          <p:cNvCxnSpPr/>
          <p:nvPr/>
        </p:nvCxnSpPr>
        <p:spPr>
          <a:xfrm>
            <a:off x="553100" y="1925359"/>
            <a:ext cx="0" cy="4597400"/>
          </a:xfrm>
          <a:prstGeom prst="straightConnector1">
            <a:avLst/>
          </a:prstGeom>
          <a:noFill/>
          <a:ln cap="flat" cmpd="sng" w="38100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109"/>
          <p:cNvSpPr/>
          <p:nvPr/>
        </p:nvSpPr>
        <p:spPr>
          <a:xfrm>
            <a:off x="358760" y="2061813"/>
            <a:ext cx="388681" cy="388681"/>
          </a:xfrm>
          <a:prstGeom prst="ellipse">
            <a:avLst/>
          </a:prstGeom>
          <a:solidFill>
            <a:srgbClr val="FBFBFB"/>
          </a:solidFill>
          <a:ln cap="flat" cmpd="sng" w="38100">
            <a:solidFill>
              <a:srgbClr val="345E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09"/>
          <p:cNvSpPr txBox="1"/>
          <p:nvPr/>
        </p:nvSpPr>
        <p:spPr>
          <a:xfrm>
            <a:off x="837819" y="2051220"/>
            <a:ext cx="4181855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비교함 기능</a:t>
            </a:r>
            <a:endParaRPr b="1" i="0" sz="20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09"/>
          <p:cNvSpPr/>
          <p:nvPr/>
        </p:nvSpPr>
        <p:spPr>
          <a:xfrm>
            <a:off x="358759" y="4407507"/>
            <a:ext cx="388681" cy="388681"/>
          </a:xfrm>
          <a:prstGeom prst="ellipse">
            <a:avLst/>
          </a:prstGeom>
          <a:solidFill>
            <a:srgbClr val="FBFBFB"/>
          </a:solidFill>
          <a:ln cap="flat" cmpd="sng" w="38100">
            <a:solidFill>
              <a:srgbClr val="345EE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09"/>
          <p:cNvSpPr txBox="1"/>
          <p:nvPr/>
        </p:nvSpPr>
        <p:spPr>
          <a:xfrm>
            <a:off x="833309" y="4396119"/>
            <a:ext cx="2352199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비교 / 합산기능</a:t>
            </a:r>
            <a:endParaRPr b="0" i="0" sz="20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09"/>
          <p:cNvSpPr txBox="1"/>
          <p:nvPr/>
        </p:nvSpPr>
        <p:spPr>
          <a:xfrm>
            <a:off x="833309" y="2450494"/>
            <a:ext cx="7701091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상품 페이지에서 비교해보고 싶은 영양제들을 비교함에 담을 수 있음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09"/>
          <p:cNvSpPr txBox="1"/>
          <p:nvPr/>
        </p:nvSpPr>
        <p:spPr>
          <a:xfrm>
            <a:off x="857726" y="4796188"/>
            <a:ext cx="10999928" cy="954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비교함에 등록된 영양제를 2가지를 선택하여 비슷한 류의 제품을 비교하거나 다른 류의 제품의 합산정보를 볼 수 있음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비교와 합산 페이지에서는 각 영양제에 들어있는 영양소를 권장량과 비교하여 그래프로 보여줌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09"/>
          <p:cNvSpPr txBox="1"/>
          <p:nvPr/>
        </p:nvSpPr>
        <p:spPr>
          <a:xfrm>
            <a:off x="1422400" y="652394"/>
            <a:ext cx="813218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5EE6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202"/>
          <p:cNvSpPr txBox="1"/>
          <p:nvPr/>
        </p:nvSpPr>
        <p:spPr>
          <a:xfrm>
            <a:off x="3954653" y="3054400"/>
            <a:ext cx="4282694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시연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2" name="Google Shape;1012;p202"/>
          <p:cNvCxnSpPr/>
          <p:nvPr/>
        </p:nvCxnSpPr>
        <p:spPr>
          <a:xfrm>
            <a:off x="4394447" y="3762246"/>
            <a:ext cx="3525985" cy="0"/>
          </a:xfrm>
          <a:prstGeom prst="straightConnector1">
            <a:avLst/>
          </a:prstGeom>
          <a:noFill/>
          <a:ln cap="flat" cmpd="thickThin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3" name="Google Shape;1013;p202"/>
          <p:cNvSpPr/>
          <p:nvPr/>
        </p:nvSpPr>
        <p:spPr>
          <a:xfrm>
            <a:off x="7704432" y="2946399"/>
            <a:ext cx="216000" cy="21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03"/>
          <p:cNvSpPr txBox="1"/>
          <p:nvPr/>
        </p:nvSpPr>
        <p:spPr>
          <a:xfrm>
            <a:off x="2263852" y="645071"/>
            <a:ext cx="4352848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 도구 및 환경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9" name="Google Shape;1019;p203"/>
          <p:cNvCxnSpPr/>
          <p:nvPr/>
        </p:nvCxnSpPr>
        <p:spPr>
          <a:xfrm>
            <a:off x="363862" y="3429000"/>
            <a:ext cx="11464275" cy="0"/>
          </a:xfrm>
          <a:prstGeom prst="straightConnector1">
            <a:avLst/>
          </a:prstGeom>
          <a:noFill/>
          <a:ln cap="flat" cmpd="sng" w="38100">
            <a:solidFill>
              <a:srgbClr val="345EE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0" name="Google Shape;1020;p203"/>
          <p:cNvSpPr txBox="1"/>
          <p:nvPr/>
        </p:nvSpPr>
        <p:spPr>
          <a:xfrm>
            <a:off x="1435100" y="601594"/>
            <a:ext cx="813218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1" name="Google Shape;1021;p203"/>
          <p:cNvGrpSpPr/>
          <p:nvPr/>
        </p:nvGrpSpPr>
        <p:grpSpPr>
          <a:xfrm>
            <a:off x="1159749" y="1938927"/>
            <a:ext cx="1752600" cy="1684412"/>
            <a:chOff x="1159749" y="1938927"/>
            <a:chExt cx="1752600" cy="1684412"/>
          </a:xfrm>
        </p:grpSpPr>
        <p:sp>
          <p:nvSpPr>
            <p:cNvPr id="1022" name="Google Shape;1022;p203"/>
            <p:cNvSpPr/>
            <p:nvPr/>
          </p:nvSpPr>
          <p:spPr>
            <a:xfrm>
              <a:off x="1159749" y="2632035"/>
              <a:ext cx="1752600" cy="423756"/>
            </a:xfrm>
            <a:prstGeom prst="roundRect">
              <a:avLst>
                <a:gd fmla="val 16667" name="adj"/>
              </a:avLst>
            </a:prstGeom>
            <a:solidFill>
              <a:srgbClr val="345EE6"/>
            </a:solidFill>
            <a:ln cap="flat" cmpd="sng" w="25400">
              <a:solidFill>
                <a:srgbClr val="345E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운영체제</a:t>
              </a:r>
              <a:endParaRPr/>
            </a:p>
          </p:txBody>
        </p:sp>
        <p:sp>
          <p:nvSpPr>
            <p:cNvPr id="1023" name="Google Shape;1023;p203"/>
            <p:cNvSpPr/>
            <p:nvPr/>
          </p:nvSpPr>
          <p:spPr>
            <a:xfrm>
              <a:off x="1159749" y="1938927"/>
              <a:ext cx="1752600" cy="60337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345E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Window10 64bit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203"/>
            <p:cNvSpPr/>
            <p:nvPr/>
          </p:nvSpPr>
          <p:spPr>
            <a:xfrm>
              <a:off x="1841709" y="3234658"/>
              <a:ext cx="388681" cy="388681"/>
            </a:xfrm>
            <a:prstGeom prst="ellipse">
              <a:avLst/>
            </a:prstGeom>
            <a:solidFill>
              <a:srgbClr val="FBFBFB"/>
            </a:solidFill>
            <a:ln cap="flat" cmpd="sng" w="38100">
              <a:solidFill>
                <a:srgbClr val="345E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203"/>
          <p:cNvGrpSpPr/>
          <p:nvPr/>
        </p:nvGrpSpPr>
        <p:grpSpPr>
          <a:xfrm>
            <a:off x="3793228" y="3234658"/>
            <a:ext cx="1752600" cy="3136638"/>
            <a:chOff x="3997793" y="3234659"/>
            <a:chExt cx="1752600" cy="3136638"/>
          </a:xfrm>
        </p:grpSpPr>
        <p:sp>
          <p:nvSpPr>
            <p:cNvPr id="1026" name="Google Shape;1026;p203"/>
            <p:cNvSpPr/>
            <p:nvPr/>
          </p:nvSpPr>
          <p:spPr>
            <a:xfrm>
              <a:off x="3997793" y="3739769"/>
              <a:ext cx="1752600" cy="603374"/>
            </a:xfrm>
            <a:prstGeom prst="roundRect">
              <a:avLst>
                <a:gd fmla="val 16667" name="adj"/>
              </a:avLst>
            </a:prstGeom>
            <a:solidFill>
              <a:srgbClr val="345EE6"/>
            </a:solidFill>
            <a:ln cap="flat" cmpd="sng" w="25400">
              <a:solidFill>
                <a:srgbClr val="345E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Open Source       &amp; Library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03"/>
            <p:cNvSpPr/>
            <p:nvPr/>
          </p:nvSpPr>
          <p:spPr>
            <a:xfrm>
              <a:off x="3997793" y="4433522"/>
              <a:ext cx="1752600" cy="193777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345E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BootStrap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ojdbc6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Jstl,standard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commons-io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commons fileupload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cos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03"/>
            <p:cNvSpPr/>
            <p:nvPr/>
          </p:nvSpPr>
          <p:spPr>
            <a:xfrm>
              <a:off x="4679753" y="3234659"/>
              <a:ext cx="388681" cy="388681"/>
            </a:xfrm>
            <a:prstGeom prst="ellipse">
              <a:avLst/>
            </a:prstGeom>
            <a:solidFill>
              <a:srgbClr val="FBFBFB"/>
            </a:solidFill>
            <a:ln cap="flat" cmpd="sng" w="38100">
              <a:solidFill>
                <a:srgbClr val="345E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Google Shape;1029;p203"/>
          <p:cNvGrpSpPr/>
          <p:nvPr/>
        </p:nvGrpSpPr>
        <p:grpSpPr>
          <a:xfrm>
            <a:off x="6324424" y="1775660"/>
            <a:ext cx="1752600" cy="1847679"/>
            <a:chOff x="6388100" y="1832321"/>
            <a:chExt cx="1752600" cy="1847679"/>
          </a:xfrm>
        </p:grpSpPr>
        <p:sp>
          <p:nvSpPr>
            <p:cNvPr id="1030" name="Google Shape;1030;p203"/>
            <p:cNvSpPr/>
            <p:nvPr/>
          </p:nvSpPr>
          <p:spPr>
            <a:xfrm>
              <a:off x="6388100" y="2727326"/>
              <a:ext cx="1752600" cy="423756"/>
            </a:xfrm>
            <a:prstGeom prst="roundRect">
              <a:avLst>
                <a:gd fmla="val 16667" name="adj"/>
              </a:avLst>
            </a:prstGeom>
            <a:solidFill>
              <a:srgbClr val="345EE6"/>
            </a:solidFill>
            <a:ln cap="flat" cmpd="sng" w="25400">
              <a:solidFill>
                <a:srgbClr val="345E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DBMS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03"/>
            <p:cNvSpPr/>
            <p:nvPr/>
          </p:nvSpPr>
          <p:spPr>
            <a:xfrm>
              <a:off x="6388100" y="1832321"/>
              <a:ext cx="1752600" cy="80962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345E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Oracle 11g Express Edition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03"/>
            <p:cNvSpPr/>
            <p:nvPr/>
          </p:nvSpPr>
          <p:spPr>
            <a:xfrm>
              <a:off x="7070059" y="3291319"/>
              <a:ext cx="388681" cy="388681"/>
            </a:xfrm>
            <a:prstGeom prst="ellipse">
              <a:avLst/>
            </a:prstGeom>
            <a:solidFill>
              <a:srgbClr val="FBFBFB"/>
            </a:solidFill>
            <a:ln cap="flat" cmpd="sng" w="38100">
              <a:solidFill>
                <a:srgbClr val="345E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3" name="Google Shape;1033;p203"/>
          <p:cNvGrpSpPr/>
          <p:nvPr/>
        </p:nvGrpSpPr>
        <p:grpSpPr>
          <a:xfrm>
            <a:off x="8855620" y="3234659"/>
            <a:ext cx="1752600" cy="2125402"/>
            <a:chOff x="8817520" y="3234659"/>
            <a:chExt cx="1752600" cy="2125402"/>
          </a:xfrm>
        </p:grpSpPr>
        <p:sp>
          <p:nvSpPr>
            <p:cNvPr id="1034" name="Google Shape;1034;p203"/>
            <p:cNvSpPr/>
            <p:nvPr/>
          </p:nvSpPr>
          <p:spPr>
            <a:xfrm>
              <a:off x="8817520" y="3802210"/>
              <a:ext cx="1752600" cy="423756"/>
            </a:xfrm>
            <a:prstGeom prst="roundRect">
              <a:avLst>
                <a:gd fmla="val 16667" name="adj"/>
              </a:avLst>
            </a:prstGeom>
            <a:solidFill>
              <a:srgbClr val="345EE6"/>
            </a:solidFill>
            <a:ln cap="flat" cmpd="sng" w="25400">
              <a:solidFill>
                <a:srgbClr val="345E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IDX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03"/>
            <p:cNvSpPr/>
            <p:nvPr/>
          </p:nvSpPr>
          <p:spPr>
            <a:xfrm>
              <a:off x="8817520" y="4331069"/>
              <a:ext cx="1752600" cy="102899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345E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Eclipse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Oracle SQL Dveleoper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03"/>
            <p:cNvSpPr/>
            <p:nvPr/>
          </p:nvSpPr>
          <p:spPr>
            <a:xfrm>
              <a:off x="9499480" y="3234659"/>
              <a:ext cx="388681" cy="388681"/>
            </a:xfrm>
            <a:prstGeom prst="ellipse">
              <a:avLst/>
            </a:prstGeom>
            <a:solidFill>
              <a:srgbClr val="FBFBFB"/>
            </a:solidFill>
            <a:ln cap="flat" cmpd="sng" w="38100">
              <a:solidFill>
                <a:srgbClr val="345E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204"/>
          <p:cNvSpPr txBox="1"/>
          <p:nvPr/>
        </p:nvSpPr>
        <p:spPr>
          <a:xfrm>
            <a:off x="2263852" y="645071"/>
            <a:ext cx="4352848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 도구 및 환경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2" name="Google Shape;1042;p204"/>
          <p:cNvCxnSpPr/>
          <p:nvPr/>
        </p:nvCxnSpPr>
        <p:spPr>
          <a:xfrm>
            <a:off x="363862" y="3429000"/>
            <a:ext cx="11464275" cy="0"/>
          </a:xfrm>
          <a:prstGeom prst="straightConnector1">
            <a:avLst/>
          </a:prstGeom>
          <a:noFill/>
          <a:ln cap="flat" cmpd="sng" w="38100">
            <a:solidFill>
              <a:srgbClr val="345EE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3" name="Google Shape;1043;p204"/>
          <p:cNvSpPr txBox="1"/>
          <p:nvPr/>
        </p:nvSpPr>
        <p:spPr>
          <a:xfrm>
            <a:off x="1435100" y="601594"/>
            <a:ext cx="813218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4" name="Google Shape;1044;p204"/>
          <p:cNvGrpSpPr/>
          <p:nvPr/>
        </p:nvGrpSpPr>
        <p:grpSpPr>
          <a:xfrm>
            <a:off x="1547065" y="1938927"/>
            <a:ext cx="1752600" cy="1684412"/>
            <a:chOff x="1159749" y="1938927"/>
            <a:chExt cx="1752600" cy="1684412"/>
          </a:xfrm>
        </p:grpSpPr>
        <p:sp>
          <p:nvSpPr>
            <p:cNvPr id="1045" name="Google Shape;1045;p204"/>
            <p:cNvSpPr/>
            <p:nvPr/>
          </p:nvSpPr>
          <p:spPr>
            <a:xfrm>
              <a:off x="1159749" y="2632035"/>
              <a:ext cx="1752600" cy="423756"/>
            </a:xfrm>
            <a:prstGeom prst="roundRect">
              <a:avLst>
                <a:gd fmla="val 16667" name="adj"/>
              </a:avLst>
            </a:prstGeom>
            <a:solidFill>
              <a:srgbClr val="345EE6"/>
            </a:solidFill>
            <a:ln cap="flat" cmpd="sng" w="25400">
              <a:solidFill>
                <a:srgbClr val="345E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서버</a:t>
              </a:r>
              <a:endParaRPr/>
            </a:p>
          </p:txBody>
        </p:sp>
        <p:sp>
          <p:nvSpPr>
            <p:cNvPr id="1046" name="Google Shape;1046;p204"/>
            <p:cNvSpPr/>
            <p:nvPr/>
          </p:nvSpPr>
          <p:spPr>
            <a:xfrm>
              <a:off x="1159749" y="1938927"/>
              <a:ext cx="1752600" cy="60337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345E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Tomcat v9.0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204"/>
            <p:cNvSpPr/>
            <p:nvPr/>
          </p:nvSpPr>
          <p:spPr>
            <a:xfrm>
              <a:off x="1841709" y="3234658"/>
              <a:ext cx="388681" cy="388681"/>
            </a:xfrm>
            <a:prstGeom prst="ellipse">
              <a:avLst/>
            </a:prstGeom>
            <a:solidFill>
              <a:srgbClr val="FBFBFB"/>
            </a:solidFill>
            <a:ln cap="flat" cmpd="sng" w="38100">
              <a:solidFill>
                <a:srgbClr val="345E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8" name="Google Shape;1048;p204"/>
          <p:cNvGrpSpPr/>
          <p:nvPr/>
        </p:nvGrpSpPr>
        <p:grpSpPr>
          <a:xfrm>
            <a:off x="5079103" y="3234658"/>
            <a:ext cx="1752600" cy="3136638"/>
            <a:chOff x="3997793" y="3234659"/>
            <a:chExt cx="1752600" cy="3136638"/>
          </a:xfrm>
        </p:grpSpPr>
        <p:sp>
          <p:nvSpPr>
            <p:cNvPr id="1049" name="Google Shape;1049;p204"/>
            <p:cNvSpPr/>
            <p:nvPr/>
          </p:nvSpPr>
          <p:spPr>
            <a:xfrm>
              <a:off x="3997793" y="3739769"/>
              <a:ext cx="1752600" cy="603374"/>
            </a:xfrm>
            <a:prstGeom prst="roundRect">
              <a:avLst>
                <a:gd fmla="val 16667" name="adj"/>
              </a:avLst>
            </a:prstGeom>
            <a:solidFill>
              <a:srgbClr val="345EE6"/>
            </a:solidFill>
            <a:ln cap="flat" cmpd="sng" w="25400">
              <a:solidFill>
                <a:srgbClr val="345E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개발언어</a:t>
              </a:r>
              <a:endParaRPr/>
            </a:p>
          </p:txBody>
        </p:sp>
        <p:sp>
          <p:nvSpPr>
            <p:cNvPr id="1050" name="Google Shape;1050;p204"/>
            <p:cNvSpPr/>
            <p:nvPr/>
          </p:nvSpPr>
          <p:spPr>
            <a:xfrm>
              <a:off x="3997793" y="4433522"/>
              <a:ext cx="1752600" cy="193777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345E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Java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HTML5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CSS3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Ajax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XML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Servlet/JSP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jQuery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Sql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04"/>
            <p:cNvSpPr/>
            <p:nvPr/>
          </p:nvSpPr>
          <p:spPr>
            <a:xfrm>
              <a:off x="4679753" y="3234659"/>
              <a:ext cx="388681" cy="388681"/>
            </a:xfrm>
            <a:prstGeom prst="ellipse">
              <a:avLst/>
            </a:prstGeom>
            <a:solidFill>
              <a:srgbClr val="FBFBFB"/>
            </a:solidFill>
            <a:ln cap="flat" cmpd="sng" w="38100">
              <a:solidFill>
                <a:srgbClr val="345E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2" name="Google Shape;1052;p204"/>
          <p:cNvGrpSpPr/>
          <p:nvPr/>
        </p:nvGrpSpPr>
        <p:grpSpPr>
          <a:xfrm>
            <a:off x="8416801" y="1981911"/>
            <a:ext cx="1752600" cy="1641428"/>
            <a:chOff x="6388100" y="2038572"/>
            <a:chExt cx="1752600" cy="1641428"/>
          </a:xfrm>
        </p:grpSpPr>
        <p:sp>
          <p:nvSpPr>
            <p:cNvPr id="1053" name="Google Shape;1053;p204"/>
            <p:cNvSpPr/>
            <p:nvPr/>
          </p:nvSpPr>
          <p:spPr>
            <a:xfrm>
              <a:off x="6388100" y="2727326"/>
              <a:ext cx="1752600" cy="423756"/>
            </a:xfrm>
            <a:prstGeom prst="roundRect">
              <a:avLst>
                <a:gd fmla="val 16667" name="adj"/>
              </a:avLst>
            </a:prstGeom>
            <a:solidFill>
              <a:srgbClr val="345EE6"/>
            </a:solidFill>
            <a:ln cap="flat" cmpd="sng" w="25400">
              <a:solidFill>
                <a:srgbClr val="345E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편집기</a:t>
              </a:r>
              <a:endParaRPr/>
            </a:p>
          </p:txBody>
        </p:sp>
        <p:sp>
          <p:nvSpPr>
            <p:cNvPr id="1054" name="Google Shape;1054;p204"/>
            <p:cNvSpPr/>
            <p:nvPr/>
          </p:nvSpPr>
          <p:spPr>
            <a:xfrm>
              <a:off x="6388100" y="2038572"/>
              <a:ext cx="1752600" cy="60337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345E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Google Drive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04"/>
            <p:cNvSpPr/>
            <p:nvPr/>
          </p:nvSpPr>
          <p:spPr>
            <a:xfrm>
              <a:off x="7070059" y="3291319"/>
              <a:ext cx="388681" cy="388681"/>
            </a:xfrm>
            <a:prstGeom prst="ellipse">
              <a:avLst/>
            </a:prstGeom>
            <a:solidFill>
              <a:srgbClr val="FBFBFB"/>
            </a:solidFill>
            <a:ln cap="flat" cmpd="sng" w="38100">
              <a:solidFill>
                <a:srgbClr val="345E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205"/>
          <p:cNvSpPr txBox="1"/>
          <p:nvPr/>
        </p:nvSpPr>
        <p:spPr>
          <a:xfrm>
            <a:off x="1422400" y="652394"/>
            <a:ext cx="813218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205"/>
          <p:cNvSpPr txBox="1"/>
          <p:nvPr/>
        </p:nvSpPr>
        <p:spPr>
          <a:xfrm>
            <a:off x="2263852" y="645071"/>
            <a:ext cx="435284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추후 계획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205"/>
          <p:cNvSpPr txBox="1"/>
          <p:nvPr/>
        </p:nvSpPr>
        <p:spPr>
          <a:xfrm>
            <a:off x="2289252" y="1180991"/>
            <a:ext cx="47115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발표 후 앞으로 추가할 기능 설명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3" name="Google Shape;1063;p205"/>
          <p:cNvCxnSpPr/>
          <p:nvPr/>
        </p:nvCxnSpPr>
        <p:spPr>
          <a:xfrm>
            <a:off x="553100" y="1925359"/>
            <a:ext cx="0" cy="4597400"/>
          </a:xfrm>
          <a:prstGeom prst="straightConnector1">
            <a:avLst/>
          </a:prstGeom>
          <a:noFill/>
          <a:ln cap="flat" cmpd="sng" w="38100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64" name="Google Shape;1064;p205"/>
          <p:cNvGrpSpPr/>
          <p:nvPr/>
        </p:nvGrpSpPr>
        <p:grpSpPr>
          <a:xfrm>
            <a:off x="358760" y="2051220"/>
            <a:ext cx="11474479" cy="922454"/>
            <a:chOff x="358760" y="2051220"/>
            <a:chExt cx="11474479" cy="922454"/>
          </a:xfrm>
        </p:grpSpPr>
        <p:sp>
          <p:nvSpPr>
            <p:cNvPr id="1065" name="Google Shape;1065;p205"/>
            <p:cNvSpPr/>
            <p:nvPr/>
          </p:nvSpPr>
          <p:spPr>
            <a:xfrm>
              <a:off x="358760" y="2061813"/>
              <a:ext cx="388681" cy="388681"/>
            </a:xfrm>
            <a:prstGeom prst="ellipse">
              <a:avLst/>
            </a:prstGeom>
            <a:solidFill>
              <a:srgbClr val="FBFBFB"/>
            </a:solidFill>
            <a:ln cap="flat" cmpd="sng" w="38100">
              <a:solidFill>
                <a:srgbClr val="345E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05"/>
            <p:cNvSpPr txBox="1"/>
            <p:nvPr/>
          </p:nvSpPr>
          <p:spPr>
            <a:xfrm>
              <a:off x="837820" y="2051220"/>
              <a:ext cx="3324604" cy="400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중복확인</a:t>
              </a:r>
              <a:endParaRPr b="1" i="0" sz="2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05"/>
            <p:cNvSpPr txBox="1"/>
            <p:nvPr/>
          </p:nvSpPr>
          <p:spPr>
            <a:xfrm>
              <a:off x="833309" y="2450494"/>
              <a:ext cx="10999930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회원가입 시 아이디, 닉네임, 이메일 중복확인 기능 추가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8" name="Google Shape;1068;p205"/>
          <p:cNvGrpSpPr/>
          <p:nvPr/>
        </p:nvGrpSpPr>
        <p:grpSpPr>
          <a:xfrm>
            <a:off x="358760" y="3548145"/>
            <a:ext cx="11498895" cy="973416"/>
            <a:chOff x="358760" y="3372948"/>
            <a:chExt cx="11498895" cy="973416"/>
          </a:xfrm>
        </p:grpSpPr>
        <p:sp>
          <p:nvSpPr>
            <p:cNvPr id="1069" name="Google Shape;1069;p205"/>
            <p:cNvSpPr/>
            <p:nvPr/>
          </p:nvSpPr>
          <p:spPr>
            <a:xfrm>
              <a:off x="358760" y="3372948"/>
              <a:ext cx="388681" cy="388681"/>
            </a:xfrm>
            <a:prstGeom prst="ellipse">
              <a:avLst/>
            </a:prstGeom>
            <a:solidFill>
              <a:srgbClr val="FBFBFB"/>
            </a:solidFill>
            <a:ln cap="flat" cmpd="sng" w="38100">
              <a:solidFill>
                <a:srgbClr val="345E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05"/>
            <p:cNvSpPr txBox="1"/>
            <p:nvPr/>
          </p:nvSpPr>
          <p:spPr>
            <a:xfrm>
              <a:off x="857727" y="3761629"/>
              <a:ext cx="10999928" cy="584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사용자의 편의성을 위해 일반 로그인 시 카카오 API를 통해 로그인할 수 있는 기능 추가</a:t>
              </a:r>
              <a:endPara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05"/>
            <p:cNvSpPr txBox="1"/>
            <p:nvPr/>
          </p:nvSpPr>
          <p:spPr>
            <a:xfrm>
              <a:off x="833310" y="3372948"/>
              <a:ext cx="3324604" cy="400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로그인 카카오 API</a:t>
              </a:r>
              <a:endParaRPr b="1" i="0" sz="2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2" name="Google Shape;1072;p205"/>
          <p:cNvGrpSpPr/>
          <p:nvPr/>
        </p:nvGrpSpPr>
        <p:grpSpPr>
          <a:xfrm>
            <a:off x="356901" y="5096031"/>
            <a:ext cx="11498895" cy="973416"/>
            <a:chOff x="356901" y="5096031"/>
            <a:chExt cx="11498895" cy="973416"/>
          </a:xfrm>
        </p:grpSpPr>
        <p:sp>
          <p:nvSpPr>
            <p:cNvPr id="1073" name="Google Shape;1073;p205"/>
            <p:cNvSpPr/>
            <p:nvPr/>
          </p:nvSpPr>
          <p:spPr>
            <a:xfrm>
              <a:off x="356901" y="5096031"/>
              <a:ext cx="388681" cy="388681"/>
            </a:xfrm>
            <a:prstGeom prst="ellipse">
              <a:avLst/>
            </a:prstGeom>
            <a:solidFill>
              <a:srgbClr val="FBFBFB"/>
            </a:solidFill>
            <a:ln cap="flat" cmpd="sng" w="38100">
              <a:solidFill>
                <a:srgbClr val="345E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05"/>
            <p:cNvSpPr txBox="1"/>
            <p:nvPr/>
          </p:nvSpPr>
          <p:spPr>
            <a:xfrm>
              <a:off x="855868" y="5484712"/>
              <a:ext cx="10999928" cy="584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오프라인 구매를 선호하는 사용자를 위해 주변 약국을 약국을 찾을 수 있는 기능 추가</a:t>
              </a:r>
              <a:endPara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05"/>
            <p:cNvSpPr txBox="1"/>
            <p:nvPr/>
          </p:nvSpPr>
          <p:spPr>
            <a:xfrm>
              <a:off x="831451" y="5096031"/>
              <a:ext cx="3324604" cy="400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약국찾기 기능</a:t>
              </a:r>
              <a:endParaRPr b="1" i="0" sz="2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5EE6"/>
        </a:solidFill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06"/>
          <p:cNvSpPr txBox="1"/>
          <p:nvPr/>
        </p:nvSpPr>
        <p:spPr>
          <a:xfrm>
            <a:off x="3954653" y="3054400"/>
            <a:ext cx="4282694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느낀점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1" name="Google Shape;1081;p206"/>
          <p:cNvCxnSpPr/>
          <p:nvPr/>
        </p:nvCxnSpPr>
        <p:spPr>
          <a:xfrm>
            <a:off x="5273336" y="3762246"/>
            <a:ext cx="1759329" cy="0"/>
          </a:xfrm>
          <a:prstGeom prst="straightConnector1">
            <a:avLst/>
          </a:prstGeom>
          <a:noFill/>
          <a:ln cap="flat" cmpd="thickThin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2" name="Google Shape;1082;p206"/>
          <p:cNvSpPr/>
          <p:nvPr/>
        </p:nvSpPr>
        <p:spPr>
          <a:xfrm>
            <a:off x="6816665" y="2946399"/>
            <a:ext cx="216000" cy="21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" name="Google Shape;1087;p207"/>
          <p:cNvGrpSpPr/>
          <p:nvPr/>
        </p:nvGrpSpPr>
        <p:grpSpPr>
          <a:xfrm>
            <a:off x="443574" y="930927"/>
            <a:ext cx="3946010" cy="1131333"/>
            <a:chOff x="567420" y="1298278"/>
            <a:chExt cx="3946010" cy="1131333"/>
          </a:xfrm>
        </p:grpSpPr>
        <p:sp>
          <p:nvSpPr>
            <p:cNvPr id="1088" name="Google Shape;1088;p207"/>
            <p:cNvSpPr txBox="1"/>
            <p:nvPr/>
          </p:nvSpPr>
          <p:spPr>
            <a:xfrm>
              <a:off x="567420" y="1598614"/>
              <a:ext cx="3946010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처음 기획 주제로 팀장으로 선별 되었을 때 많은 부담감을 느꼈지만 좋은 팀원들을 만나 원활한 커뮤니케이션을 </a:t>
              </a:r>
              <a:br>
                <a:rPr b="0" i="0" lang="en-US" sz="1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통해 짧은 시간 동안 결과물을 만들어 낼 수 있었습니다. 구현 단계에서 힘든 시간이었지만 성장할 기회였습니다. </a:t>
              </a:r>
              <a:endPara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207"/>
            <p:cNvSpPr txBox="1"/>
            <p:nvPr/>
          </p:nvSpPr>
          <p:spPr>
            <a:xfrm>
              <a:off x="567420" y="1298278"/>
              <a:ext cx="8953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김나은</a:t>
              </a:r>
              <a:endParaRPr/>
            </a:p>
          </p:txBody>
        </p:sp>
      </p:grpSp>
      <p:grpSp>
        <p:nvGrpSpPr>
          <p:cNvPr id="1090" name="Google Shape;1090;p207"/>
          <p:cNvGrpSpPr/>
          <p:nvPr/>
        </p:nvGrpSpPr>
        <p:grpSpPr>
          <a:xfrm>
            <a:off x="443574" y="3971987"/>
            <a:ext cx="3946010" cy="984885"/>
            <a:chOff x="567420" y="5323553"/>
            <a:chExt cx="4245641" cy="984885"/>
          </a:xfrm>
        </p:grpSpPr>
        <p:sp>
          <p:nvSpPr>
            <p:cNvPr id="1091" name="Google Shape;1091;p207"/>
            <p:cNvSpPr txBox="1"/>
            <p:nvPr/>
          </p:nvSpPr>
          <p:spPr>
            <a:xfrm>
              <a:off x="567420" y="5662107"/>
              <a:ext cx="424564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2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프로젝트를 하면서 제가 어떤 기술들이 부족한지 </a:t>
              </a:r>
              <a:br>
                <a:rPr b="0" i="0" lang="en-US" sz="1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어떤 기능들을 어떻게 써야 제가 원하는 페이지를 </a:t>
              </a:r>
              <a:br>
                <a:rPr b="0" i="0" lang="en-US" sz="1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효율적으로 구현할 수 있을지에 대해 많이 배웠습니다.</a:t>
              </a:r>
              <a:endPara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07"/>
            <p:cNvSpPr txBox="1"/>
            <p:nvPr/>
          </p:nvSpPr>
          <p:spPr>
            <a:xfrm>
              <a:off x="567420" y="5323553"/>
              <a:ext cx="8953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최유리</a:t>
              </a:r>
              <a:endPara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3" name="Google Shape;1093;p207"/>
          <p:cNvGrpSpPr/>
          <p:nvPr/>
        </p:nvGrpSpPr>
        <p:grpSpPr>
          <a:xfrm>
            <a:off x="443574" y="2432348"/>
            <a:ext cx="3222108" cy="1169551"/>
            <a:chOff x="567420" y="3957556"/>
            <a:chExt cx="3222108" cy="1169551"/>
          </a:xfrm>
        </p:grpSpPr>
        <p:sp>
          <p:nvSpPr>
            <p:cNvPr id="1094" name="Google Shape;1094;p207"/>
            <p:cNvSpPr txBox="1"/>
            <p:nvPr/>
          </p:nvSpPr>
          <p:spPr>
            <a:xfrm>
              <a:off x="567420" y="4296110"/>
              <a:ext cx="32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아직 많이 기본기가 많이 부족한 저를 뛰어난 실력을 가진 팀원분들이 잘 이끌어 주셔서 구현 단계에서 많이 힘들었지만 웹페이지를 만들 수 있었습니다</a:t>
              </a:r>
              <a:endParaRPr/>
            </a:p>
          </p:txBody>
        </p:sp>
        <p:sp>
          <p:nvSpPr>
            <p:cNvPr id="1095" name="Google Shape;1095;p207"/>
            <p:cNvSpPr txBox="1"/>
            <p:nvPr/>
          </p:nvSpPr>
          <p:spPr>
            <a:xfrm>
              <a:off x="567420" y="3957556"/>
              <a:ext cx="8953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김찬혁</a:t>
              </a:r>
              <a:endPara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6" name="Google Shape;1096;p207"/>
          <p:cNvGrpSpPr/>
          <p:nvPr/>
        </p:nvGrpSpPr>
        <p:grpSpPr>
          <a:xfrm>
            <a:off x="8039748" y="955189"/>
            <a:ext cx="3705225" cy="1354217"/>
            <a:chOff x="567420" y="2406893"/>
            <a:chExt cx="3705225" cy="1354217"/>
          </a:xfrm>
        </p:grpSpPr>
        <p:sp>
          <p:nvSpPr>
            <p:cNvPr id="1097" name="Google Shape;1097;p207"/>
            <p:cNvSpPr txBox="1"/>
            <p:nvPr/>
          </p:nvSpPr>
          <p:spPr>
            <a:xfrm>
              <a:off x="567420" y="2745447"/>
              <a:ext cx="370522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처음하는 팀프로젝트여서 긴장도 많이 했고 수업 때 배운 것을 토대로 구현을 하면서 실패도 정말 많이 했습니다. 하지만 팀원들과 함께 에러를 해결하고 부족한 부분을 채우면서 실력이 점점 늘어가는 것을 느껴서 좋았습니다.</a:t>
              </a:r>
              <a:endPara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207"/>
            <p:cNvSpPr txBox="1"/>
            <p:nvPr/>
          </p:nvSpPr>
          <p:spPr>
            <a:xfrm>
              <a:off x="3377295" y="2406893"/>
              <a:ext cx="8953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오성근</a:t>
              </a:r>
              <a:endParaRPr/>
            </a:p>
          </p:txBody>
        </p:sp>
      </p:grpSp>
      <p:grpSp>
        <p:nvGrpSpPr>
          <p:cNvPr id="1099" name="Google Shape;1099;p207"/>
          <p:cNvGrpSpPr/>
          <p:nvPr/>
        </p:nvGrpSpPr>
        <p:grpSpPr>
          <a:xfrm>
            <a:off x="443574" y="5326959"/>
            <a:ext cx="4262831" cy="984885"/>
            <a:chOff x="7306424" y="720149"/>
            <a:chExt cx="4262831" cy="984885"/>
          </a:xfrm>
        </p:grpSpPr>
        <p:sp>
          <p:nvSpPr>
            <p:cNvPr id="1100" name="Google Shape;1100;p207"/>
            <p:cNvSpPr txBox="1"/>
            <p:nvPr/>
          </p:nvSpPr>
          <p:spPr>
            <a:xfrm>
              <a:off x="7306425" y="1058703"/>
              <a:ext cx="426283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이번 세미 프로젝트를 진행하면서 지금까지 배운 기술들을 사용하여 페이지마다 기능이 점점 구현이 될 때 신기하기도 하고 지금보다 훨씬 더 많은 공부를 해야겠다는 생각이 들었습니다</a:t>
              </a:r>
              <a:endParaRPr/>
            </a:p>
          </p:txBody>
        </p:sp>
        <p:sp>
          <p:nvSpPr>
            <p:cNvPr id="1101" name="Google Shape;1101;p207"/>
            <p:cNvSpPr txBox="1"/>
            <p:nvPr/>
          </p:nvSpPr>
          <p:spPr>
            <a:xfrm>
              <a:off x="7306424" y="720149"/>
              <a:ext cx="8953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박재현</a:t>
              </a:r>
              <a:endParaRPr/>
            </a:p>
          </p:txBody>
        </p:sp>
      </p:grpSp>
      <p:grpSp>
        <p:nvGrpSpPr>
          <p:cNvPr id="1102" name="Google Shape;1102;p207"/>
          <p:cNvGrpSpPr/>
          <p:nvPr/>
        </p:nvGrpSpPr>
        <p:grpSpPr>
          <a:xfrm>
            <a:off x="8084102" y="3055434"/>
            <a:ext cx="3660871" cy="1150247"/>
            <a:chOff x="8001182" y="2892349"/>
            <a:chExt cx="3660871" cy="1150247"/>
          </a:xfrm>
        </p:grpSpPr>
        <p:sp>
          <p:nvSpPr>
            <p:cNvPr id="1103" name="Google Shape;1103;p207"/>
            <p:cNvSpPr txBox="1"/>
            <p:nvPr/>
          </p:nvSpPr>
          <p:spPr>
            <a:xfrm>
              <a:off x="8001182" y="3211599"/>
              <a:ext cx="3660871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지금까지 배웠던 개념을 실제로 응용하여 적용하기는 녹록지 않았다. 하지만 팀원들과 같이 공부하고 서로 부족한 부분을 지식을 채워주며 협업했기 때문에 프로젝트를 무사히 완성할 수 있었던 것 같다</a:t>
              </a:r>
              <a:endParaRPr/>
            </a:p>
          </p:txBody>
        </p:sp>
        <p:sp>
          <p:nvSpPr>
            <p:cNvPr id="1104" name="Google Shape;1104;p207"/>
            <p:cNvSpPr txBox="1"/>
            <p:nvPr/>
          </p:nvSpPr>
          <p:spPr>
            <a:xfrm>
              <a:off x="10766703" y="2892349"/>
              <a:ext cx="8953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서종훈</a:t>
              </a:r>
              <a:endPara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5" name="Google Shape;1105;p207"/>
          <p:cNvGrpSpPr/>
          <p:nvPr/>
        </p:nvGrpSpPr>
        <p:grpSpPr>
          <a:xfrm>
            <a:off x="7389344" y="4951709"/>
            <a:ext cx="4355629" cy="1354217"/>
            <a:chOff x="7306424" y="4716806"/>
            <a:chExt cx="4355629" cy="1354217"/>
          </a:xfrm>
        </p:grpSpPr>
        <p:sp>
          <p:nvSpPr>
            <p:cNvPr id="1106" name="Google Shape;1106;p207"/>
            <p:cNvSpPr txBox="1"/>
            <p:nvPr/>
          </p:nvSpPr>
          <p:spPr>
            <a:xfrm>
              <a:off x="7306424" y="5055360"/>
              <a:ext cx="4355629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할 수 있을까 걱정이 많았지만, 팀원들과 함께 에러를 해결하고 기능을 구현해내며 뿌듯했고, '하면 된다'는 것을 느꼈습니다. 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또한 그동안 배운 코드의 흐름을 확실하게 알게 되었고, 몰랐던 기능과 방법들도 배웠습니다. 모르는 것이 많음을 알게 되어, 앞으로 더 열심히 공부할 것입니다!</a:t>
              </a:r>
              <a:endPara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07"/>
            <p:cNvSpPr txBox="1"/>
            <p:nvPr/>
          </p:nvSpPr>
          <p:spPr>
            <a:xfrm>
              <a:off x="10766703" y="4716806"/>
              <a:ext cx="8953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송병훈</a:t>
              </a:r>
              <a:endParaRPr/>
            </a:p>
          </p:txBody>
        </p:sp>
      </p:grpSp>
      <p:sp>
        <p:nvSpPr>
          <p:cNvPr id="1108" name="Google Shape;1108;p207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느낀점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9" name="Google Shape;1109;p207"/>
          <p:cNvGrpSpPr/>
          <p:nvPr/>
        </p:nvGrpSpPr>
        <p:grpSpPr>
          <a:xfrm>
            <a:off x="4584700" y="1873039"/>
            <a:ext cx="3022600" cy="3396850"/>
            <a:chOff x="4945409" y="2278409"/>
            <a:chExt cx="2301182" cy="2586109"/>
          </a:xfrm>
        </p:grpSpPr>
        <p:pic>
          <p:nvPicPr>
            <p:cNvPr id="1110" name="Google Shape;1110;p2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45409" y="2278409"/>
              <a:ext cx="2301182" cy="23011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1" name="Google Shape;1111;p207"/>
            <p:cNvSpPr txBox="1"/>
            <p:nvPr/>
          </p:nvSpPr>
          <p:spPr>
            <a:xfrm>
              <a:off x="5188027" y="4402894"/>
              <a:ext cx="1815945" cy="4616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345EE6"/>
                  </a:solidFill>
                  <a:latin typeface="Arial"/>
                  <a:ea typeface="Arial"/>
                  <a:cs typeface="Arial"/>
                  <a:sym typeface="Arial"/>
                </a:rPr>
                <a:t>Self-Medi</a:t>
              </a:r>
              <a:endParaRPr b="1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5EE6"/>
        </a:solid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208"/>
          <p:cNvSpPr txBox="1"/>
          <p:nvPr/>
        </p:nvSpPr>
        <p:spPr>
          <a:xfrm>
            <a:off x="3954653" y="3054400"/>
            <a:ext cx="4282694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7" name="Google Shape;1117;p208"/>
          <p:cNvCxnSpPr/>
          <p:nvPr/>
        </p:nvCxnSpPr>
        <p:spPr>
          <a:xfrm>
            <a:off x="4467225" y="3762246"/>
            <a:ext cx="3257550" cy="0"/>
          </a:xfrm>
          <a:prstGeom prst="straightConnector1">
            <a:avLst/>
          </a:prstGeom>
          <a:noFill/>
          <a:ln cap="flat" cmpd="thickThin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8" name="Google Shape;1118;p208"/>
          <p:cNvCxnSpPr/>
          <p:nvPr/>
        </p:nvCxnSpPr>
        <p:spPr>
          <a:xfrm>
            <a:off x="4467225" y="3054399"/>
            <a:ext cx="3257550" cy="0"/>
          </a:xfrm>
          <a:prstGeom prst="straightConnector1">
            <a:avLst/>
          </a:prstGeom>
          <a:noFill/>
          <a:ln cap="flat" cmpd="thickThin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5EE6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3"/>
          <p:cNvSpPr txBox="1"/>
          <p:nvPr/>
        </p:nvSpPr>
        <p:spPr>
          <a:xfrm>
            <a:off x="4187244" y="3075057"/>
            <a:ext cx="376787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요구사항 정의서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53"/>
          <p:cNvCxnSpPr/>
          <p:nvPr/>
        </p:nvCxnSpPr>
        <p:spPr>
          <a:xfrm>
            <a:off x="4114800" y="3743325"/>
            <a:ext cx="3912762" cy="0"/>
          </a:xfrm>
          <a:prstGeom prst="straightConnector1">
            <a:avLst/>
          </a:prstGeom>
          <a:noFill/>
          <a:ln cap="flat" cmpd="thickThin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" name="Google Shape;212;p53"/>
          <p:cNvSpPr/>
          <p:nvPr/>
        </p:nvSpPr>
        <p:spPr>
          <a:xfrm>
            <a:off x="7804909" y="2946400"/>
            <a:ext cx="216000" cy="21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10"/>
          <p:cNvPicPr preferRelativeResize="0"/>
          <p:nvPr/>
        </p:nvPicPr>
        <p:blipFill rotWithShape="1">
          <a:blip r:embed="rId3">
            <a:alphaModFix/>
          </a:blip>
          <a:srcRect b="0" l="5211" r="0" t="0"/>
          <a:stretch/>
        </p:blipFill>
        <p:spPr>
          <a:xfrm>
            <a:off x="547163" y="1028365"/>
            <a:ext cx="11097674" cy="480127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10"/>
          <p:cNvSpPr txBox="1"/>
          <p:nvPr/>
        </p:nvSpPr>
        <p:spPr>
          <a:xfrm>
            <a:off x="13662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상단 / 하단 / 메인 / 로그인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098" y="1204602"/>
            <a:ext cx="11145805" cy="44487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11"/>
          <p:cNvCxnSpPr/>
          <p:nvPr/>
        </p:nvCxnSpPr>
        <p:spPr>
          <a:xfrm>
            <a:off x="0" y="524949"/>
            <a:ext cx="12192000" cy="0"/>
          </a:xfrm>
          <a:prstGeom prst="straightConnector1">
            <a:avLst/>
          </a:prstGeom>
          <a:noFill/>
          <a:ln cap="flat" cmpd="sng" w="38100">
            <a:solidFill>
              <a:srgbClr val="345EE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5" name="Google Shape;225;p111"/>
          <p:cNvCxnSpPr/>
          <p:nvPr/>
        </p:nvCxnSpPr>
        <p:spPr>
          <a:xfrm>
            <a:off x="0" y="6395533"/>
            <a:ext cx="12192000" cy="0"/>
          </a:xfrm>
          <a:prstGeom prst="straightConnector1">
            <a:avLst/>
          </a:prstGeom>
          <a:noFill/>
          <a:ln cap="flat" cmpd="sng" w="38100">
            <a:solidFill>
              <a:srgbClr val="345EE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" name="Google Shape;226;p111"/>
          <p:cNvSpPr txBox="1"/>
          <p:nvPr/>
        </p:nvSpPr>
        <p:spPr>
          <a:xfrm>
            <a:off x="13662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2"/>
          <p:cNvSpPr txBox="1"/>
          <p:nvPr/>
        </p:nvSpPr>
        <p:spPr>
          <a:xfrm>
            <a:off x="13662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카테고리 / 상품진열 / 상품상세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334" y="1771419"/>
            <a:ext cx="11155332" cy="3315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3"/>
          <p:cNvSpPr txBox="1"/>
          <p:nvPr/>
        </p:nvSpPr>
        <p:spPr>
          <a:xfrm>
            <a:off x="13662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비교함</a:t>
            </a:r>
            <a:endParaRPr/>
          </a:p>
        </p:txBody>
      </p:sp>
      <p:pic>
        <p:nvPicPr>
          <p:cNvPr id="238" name="Google Shape;238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571" y="1961946"/>
            <a:ext cx="11164858" cy="2934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4"/>
          <p:cNvSpPr txBox="1"/>
          <p:nvPr/>
        </p:nvSpPr>
        <p:spPr>
          <a:xfrm>
            <a:off x="13662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공지사항 / 게시판</a:t>
            </a:r>
            <a:endParaRPr/>
          </a:p>
        </p:txBody>
      </p:sp>
      <p:pic>
        <p:nvPicPr>
          <p:cNvPr id="244" name="Google Shape;244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860" y="1395128"/>
            <a:ext cx="11136279" cy="406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571" y="1966709"/>
            <a:ext cx="11164858" cy="292458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15"/>
          <p:cNvSpPr txBox="1"/>
          <p:nvPr/>
        </p:nvSpPr>
        <p:spPr>
          <a:xfrm>
            <a:off x="13662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자가진단 / 마이페이지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99"/>
          <p:cNvCxnSpPr/>
          <p:nvPr/>
        </p:nvCxnSpPr>
        <p:spPr>
          <a:xfrm>
            <a:off x="9690100" y="0"/>
            <a:ext cx="0" cy="6812281"/>
          </a:xfrm>
          <a:prstGeom prst="straightConnector1">
            <a:avLst/>
          </a:prstGeom>
          <a:noFill/>
          <a:ln cap="flat" cmpd="sng" w="19050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99"/>
          <p:cNvSpPr/>
          <p:nvPr/>
        </p:nvSpPr>
        <p:spPr>
          <a:xfrm>
            <a:off x="9690100" y="5448300"/>
            <a:ext cx="2501895" cy="1409700"/>
          </a:xfrm>
          <a:prstGeom prst="rect">
            <a:avLst/>
          </a:prstGeom>
          <a:solidFill>
            <a:srgbClr val="345E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#345EE6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0255250" y="1010815"/>
            <a:ext cx="2247900" cy="8378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99"/>
          <p:cNvGrpSpPr/>
          <p:nvPr/>
        </p:nvGrpSpPr>
        <p:grpSpPr>
          <a:xfrm>
            <a:off x="2971838" y="1475014"/>
            <a:ext cx="3746424" cy="1535754"/>
            <a:chOff x="2971838" y="1475014"/>
            <a:chExt cx="3746424" cy="1535754"/>
          </a:xfrm>
        </p:grpSpPr>
        <p:pic>
          <p:nvPicPr>
            <p:cNvPr descr="컬러칩, 차분한 민트 무료 ppt 템플릿 목차 - 2021 | 템플릿, 무료 포트폴리오 템플릿, 파워포인트 무료" id="60" name="Google Shape;60;p99"/>
            <p:cNvPicPr preferRelativeResize="0"/>
            <p:nvPr/>
          </p:nvPicPr>
          <p:blipFill rotWithShape="1">
            <a:blip r:embed="rId4">
              <a:alphaModFix/>
            </a:blip>
            <a:srcRect b="57528" l="24271" r="45001" t="34679"/>
            <a:stretch/>
          </p:blipFill>
          <p:spPr>
            <a:xfrm>
              <a:off x="2971838" y="2476342"/>
              <a:ext cx="3746424" cy="534426"/>
            </a:xfrm>
            <a:prstGeom prst="rect">
              <a:avLst/>
            </a:prstGeom>
            <a:gradFill>
              <a:gsLst>
                <a:gs pos="0">
                  <a:srgbClr val="F5F7FC"/>
                </a:gs>
                <a:gs pos="74000">
                  <a:srgbClr val="A9BEE4"/>
                </a:gs>
                <a:gs pos="83000">
                  <a:srgbClr val="A9BEE4"/>
                </a:gs>
                <a:gs pos="100000">
                  <a:srgbClr val="C5D3ED"/>
                </a:gs>
              </a:gsLst>
              <a:lin ang="3000000" scaled="0"/>
            </a:gradFill>
            <a:ln>
              <a:noFill/>
            </a:ln>
            <a:effectLst>
              <a:outerShdw sx="1000" rotWithShape="0" algn="ctr" sy="1000">
                <a:srgbClr val="000000"/>
              </a:outerShdw>
            </a:effectLst>
          </p:spPr>
        </p:pic>
        <p:sp>
          <p:nvSpPr>
            <p:cNvPr id="61" name="Google Shape;61;p99"/>
            <p:cNvSpPr/>
            <p:nvPr/>
          </p:nvSpPr>
          <p:spPr>
            <a:xfrm>
              <a:off x="4356100" y="1475014"/>
              <a:ext cx="952500" cy="952500"/>
            </a:xfrm>
            <a:prstGeom prst="rect">
              <a:avLst/>
            </a:prstGeom>
            <a:solidFill>
              <a:srgbClr val="345E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9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9"/>
          <p:cNvGrpSpPr/>
          <p:nvPr/>
        </p:nvGrpSpPr>
        <p:grpSpPr>
          <a:xfrm>
            <a:off x="635000" y="3963888"/>
            <a:ext cx="2336837" cy="917377"/>
            <a:chOff x="635000" y="3963888"/>
            <a:chExt cx="2336837" cy="917377"/>
          </a:xfrm>
        </p:grpSpPr>
        <p:grpSp>
          <p:nvGrpSpPr>
            <p:cNvPr id="64" name="Google Shape;64;p99"/>
            <p:cNvGrpSpPr/>
            <p:nvPr/>
          </p:nvGrpSpPr>
          <p:grpSpPr>
            <a:xfrm>
              <a:off x="635000" y="3963888"/>
              <a:ext cx="2324100" cy="455712"/>
              <a:chOff x="635000" y="3963888"/>
              <a:chExt cx="2324100" cy="455712"/>
            </a:xfrm>
          </p:grpSpPr>
          <p:sp>
            <p:nvSpPr>
              <p:cNvPr id="65" name="Google Shape;65;p99"/>
              <p:cNvSpPr txBox="1"/>
              <p:nvPr/>
            </p:nvSpPr>
            <p:spPr>
              <a:xfrm>
                <a:off x="635000" y="3963888"/>
                <a:ext cx="23241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000" u="none" cap="none" strike="noStrike">
                    <a:solidFill>
                      <a:srgbClr val="345EE6"/>
                    </a:solidFill>
                    <a:latin typeface="Arial"/>
                    <a:ea typeface="Arial"/>
                    <a:cs typeface="Arial"/>
                    <a:sym typeface="Arial"/>
                  </a:rPr>
                  <a:t>#1</a:t>
                </a:r>
                <a:r>
                  <a:rPr b="0" i="0" lang="en-US" sz="2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 </a:t>
                </a:r>
                <a:r>
                  <a:rPr b="0" i="0" lang="en-US" sz="20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개요</a:t>
                </a:r>
                <a:endParaRPr/>
              </a:p>
            </p:txBody>
          </p:sp>
          <p:cxnSp>
            <p:nvCxnSpPr>
              <p:cNvPr id="66" name="Google Shape;66;p99"/>
              <p:cNvCxnSpPr/>
              <p:nvPr/>
            </p:nvCxnSpPr>
            <p:spPr>
              <a:xfrm flipH="1">
                <a:off x="863600" y="4038600"/>
                <a:ext cx="381000" cy="38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E6E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67" name="Google Shape;67;p99"/>
            <p:cNvSpPr txBox="1"/>
            <p:nvPr/>
          </p:nvSpPr>
          <p:spPr>
            <a:xfrm>
              <a:off x="647816" y="4419600"/>
              <a:ext cx="23240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팀명 소개, 주제 선정 배경, 프로젝트 주제, 벤치마킹 웹/앱</a:t>
              </a:r>
              <a:endParaRPr/>
            </a:p>
          </p:txBody>
        </p:sp>
      </p:grpSp>
      <p:grpSp>
        <p:nvGrpSpPr>
          <p:cNvPr id="68" name="Google Shape;68;p99"/>
          <p:cNvGrpSpPr/>
          <p:nvPr/>
        </p:nvGrpSpPr>
        <p:grpSpPr>
          <a:xfrm>
            <a:off x="3454400" y="3963888"/>
            <a:ext cx="2374977" cy="917377"/>
            <a:chOff x="3454400" y="3963888"/>
            <a:chExt cx="2374977" cy="917377"/>
          </a:xfrm>
        </p:grpSpPr>
        <p:grpSp>
          <p:nvGrpSpPr>
            <p:cNvPr id="69" name="Google Shape;69;p99"/>
            <p:cNvGrpSpPr/>
            <p:nvPr/>
          </p:nvGrpSpPr>
          <p:grpSpPr>
            <a:xfrm>
              <a:off x="3454400" y="3963888"/>
              <a:ext cx="2324100" cy="455712"/>
              <a:chOff x="635000" y="3963888"/>
              <a:chExt cx="2324100" cy="455712"/>
            </a:xfrm>
          </p:grpSpPr>
          <p:sp>
            <p:nvSpPr>
              <p:cNvPr id="70" name="Google Shape;70;p99"/>
              <p:cNvSpPr txBox="1"/>
              <p:nvPr/>
            </p:nvSpPr>
            <p:spPr>
              <a:xfrm>
                <a:off x="635000" y="3963888"/>
                <a:ext cx="23241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000" u="none" cap="none" strike="noStrike">
                    <a:solidFill>
                      <a:srgbClr val="345EE6"/>
                    </a:solidFill>
                    <a:latin typeface="Arial"/>
                    <a:ea typeface="Arial"/>
                    <a:cs typeface="Arial"/>
                    <a:sym typeface="Arial"/>
                  </a:rPr>
                  <a:t>#2</a:t>
                </a:r>
                <a:r>
                  <a:rPr b="0" i="0" lang="en-US" sz="2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 </a:t>
                </a:r>
                <a:r>
                  <a:rPr b="0" i="0" lang="en-US" sz="20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기획</a:t>
                </a:r>
                <a:endParaRPr/>
              </a:p>
            </p:txBody>
          </p:sp>
          <p:cxnSp>
            <p:nvCxnSpPr>
              <p:cNvPr id="71" name="Google Shape;71;p99"/>
              <p:cNvCxnSpPr/>
              <p:nvPr/>
            </p:nvCxnSpPr>
            <p:spPr>
              <a:xfrm flipH="1">
                <a:off x="863600" y="4038600"/>
                <a:ext cx="381000" cy="38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E6E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72" name="Google Shape;72;p99"/>
            <p:cNvSpPr txBox="1"/>
            <p:nvPr/>
          </p:nvSpPr>
          <p:spPr>
            <a:xfrm>
              <a:off x="3505356" y="4419600"/>
              <a:ext cx="23240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요구사항 정의서</a:t>
              </a:r>
              <a:br>
                <a:rPr b="0" i="0" lang="en-US" sz="12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유스케이스 다이어그램 </a:t>
              </a:r>
              <a:endParaRPr/>
            </a:p>
          </p:txBody>
        </p:sp>
      </p:grpSp>
      <p:grpSp>
        <p:nvGrpSpPr>
          <p:cNvPr id="73" name="Google Shape;73;p99"/>
          <p:cNvGrpSpPr/>
          <p:nvPr/>
        </p:nvGrpSpPr>
        <p:grpSpPr>
          <a:xfrm>
            <a:off x="6438900" y="3963888"/>
            <a:ext cx="2387521" cy="732711"/>
            <a:chOff x="6438900" y="3963888"/>
            <a:chExt cx="2387521" cy="732711"/>
          </a:xfrm>
        </p:grpSpPr>
        <p:grpSp>
          <p:nvGrpSpPr>
            <p:cNvPr id="74" name="Google Shape;74;p99"/>
            <p:cNvGrpSpPr/>
            <p:nvPr/>
          </p:nvGrpSpPr>
          <p:grpSpPr>
            <a:xfrm>
              <a:off x="6438900" y="3963888"/>
              <a:ext cx="2324100" cy="455712"/>
              <a:chOff x="635000" y="3963888"/>
              <a:chExt cx="2324100" cy="455712"/>
            </a:xfrm>
          </p:grpSpPr>
          <p:sp>
            <p:nvSpPr>
              <p:cNvPr id="75" name="Google Shape;75;p99"/>
              <p:cNvSpPr txBox="1"/>
              <p:nvPr/>
            </p:nvSpPr>
            <p:spPr>
              <a:xfrm>
                <a:off x="635000" y="3963888"/>
                <a:ext cx="23241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000" u="none" cap="none" strike="noStrike">
                    <a:solidFill>
                      <a:srgbClr val="345EE6"/>
                    </a:solidFill>
                    <a:latin typeface="Arial"/>
                    <a:ea typeface="Arial"/>
                    <a:cs typeface="Arial"/>
                    <a:sym typeface="Arial"/>
                  </a:rPr>
                  <a:t>#3</a:t>
                </a:r>
                <a:r>
                  <a:rPr b="0" i="0" lang="en-US" sz="2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 </a:t>
                </a:r>
                <a:r>
                  <a:rPr b="0" i="0" lang="en-US" sz="20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설계</a:t>
                </a:r>
                <a:endParaRPr/>
              </a:p>
            </p:txBody>
          </p:sp>
          <p:cxnSp>
            <p:nvCxnSpPr>
              <p:cNvPr id="76" name="Google Shape;76;p99"/>
              <p:cNvCxnSpPr/>
              <p:nvPr/>
            </p:nvCxnSpPr>
            <p:spPr>
              <a:xfrm flipH="1">
                <a:off x="863600" y="4038600"/>
                <a:ext cx="381000" cy="38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E6E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77" name="Google Shape;77;p99"/>
            <p:cNvSpPr txBox="1"/>
            <p:nvPr/>
          </p:nvSpPr>
          <p:spPr>
            <a:xfrm>
              <a:off x="6502400" y="4419600"/>
              <a:ext cx="232402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클래스, 스퀀스, ER다이어그램</a:t>
              </a:r>
              <a:endParaRPr/>
            </a:p>
          </p:txBody>
        </p:sp>
      </p:grpSp>
      <p:grpSp>
        <p:nvGrpSpPr>
          <p:cNvPr id="78" name="Google Shape;78;p99"/>
          <p:cNvGrpSpPr/>
          <p:nvPr/>
        </p:nvGrpSpPr>
        <p:grpSpPr>
          <a:xfrm>
            <a:off x="6438900" y="5322788"/>
            <a:ext cx="2457411" cy="688490"/>
            <a:chOff x="6438900" y="5322788"/>
            <a:chExt cx="2457411" cy="688490"/>
          </a:xfrm>
        </p:grpSpPr>
        <p:grpSp>
          <p:nvGrpSpPr>
            <p:cNvPr id="79" name="Google Shape;79;p99"/>
            <p:cNvGrpSpPr/>
            <p:nvPr/>
          </p:nvGrpSpPr>
          <p:grpSpPr>
            <a:xfrm>
              <a:off x="6438900" y="5322788"/>
              <a:ext cx="2324100" cy="455712"/>
              <a:chOff x="635000" y="3963888"/>
              <a:chExt cx="2324100" cy="455712"/>
            </a:xfrm>
          </p:grpSpPr>
          <p:sp>
            <p:nvSpPr>
              <p:cNvPr id="80" name="Google Shape;80;p99"/>
              <p:cNvSpPr txBox="1"/>
              <p:nvPr/>
            </p:nvSpPr>
            <p:spPr>
              <a:xfrm>
                <a:off x="635000" y="3963888"/>
                <a:ext cx="23241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000" u="none" cap="none" strike="noStrike">
                    <a:solidFill>
                      <a:srgbClr val="345EE6"/>
                    </a:solidFill>
                    <a:latin typeface="Arial"/>
                    <a:ea typeface="Arial"/>
                    <a:cs typeface="Arial"/>
                    <a:sym typeface="Arial"/>
                  </a:rPr>
                  <a:t>#6</a:t>
                </a:r>
                <a:r>
                  <a:rPr b="0" i="0" lang="en-US" sz="2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 </a:t>
                </a:r>
                <a:r>
                  <a:rPr b="0" i="0" lang="en-US" sz="20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느낀점</a:t>
                </a:r>
                <a:endParaRPr b="0" i="0" sz="20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1" name="Google Shape;81;p99"/>
              <p:cNvCxnSpPr/>
              <p:nvPr/>
            </p:nvCxnSpPr>
            <p:spPr>
              <a:xfrm flipH="1">
                <a:off x="863600" y="4038600"/>
                <a:ext cx="381000" cy="38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E6E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82" name="Google Shape;82;p99"/>
            <p:cNvSpPr txBox="1"/>
            <p:nvPr/>
          </p:nvSpPr>
          <p:spPr>
            <a:xfrm>
              <a:off x="6572290" y="5734279"/>
              <a:ext cx="232402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Semi project 를 통해 느낀점</a:t>
              </a:r>
              <a:endPara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" name="Google Shape;83;p99"/>
          <p:cNvGrpSpPr/>
          <p:nvPr/>
        </p:nvGrpSpPr>
        <p:grpSpPr>
          <a:xfrm>
            <a:off x="3505277" y="5294987"/>
            <a:ext cx="2324100" cy="716291"/>
            <a:chOff x="3505277" y="5294987"/>
            <a:chExt cx="2324100" cy="716291"/>
          </a:xfrm>
        </p:grpSpPr>
        <p:grpSp>
          <p:nvGrpSpPr>
            <p:cNvPr id="84" name="Google Shape;84;p99"/>
            <p:cNvGrpSpPr/>
            <p:nvPr/>
          </p:nvGrpSpPr>
          <p:grpSpPr>
            <a:xfrm>
              <a:off x="3505277" y="5294987"/>
              <a:ext cx="2324100" cy="455712"/>
              <a:chOff x="635000" y="3963888"/>
              <a:chExt cx="2324100" cy="455712"/>
            </a:xfrm>
          </p:grpSpPr>
          <p:sp>
            <p:nvSpPr>
              <p:cNvPr id="85" name="Google Shape;85;p99"/>
              <p:cNvSpPr txBox="1"/>
              <p:nvPr/>
            </p:nvSpPr>
            <p:spPr>
              <a:xfrm>
                <a:off x="635000" y="3963888"/>
                <a:ext cx="23241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000" u="none" cap="none" strike="noStrike">
                    <a:solidFill>
                      <a:srgbClr val="345EE6"/>
                    </a:solidFill>
                    <a:latin typeface="Arial"/>
                    <a:ea typeface="Arial"/>
                    <a:cs typeface="Arial"/>
                    <a:sym typeface="Arial"/>
                  </a:rPr>
                  <a:t>#5   </a:t>
                </a:r>
                <a:r>
                  <a:rPr b="0" i="0" lang="en-US" sz="20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시연</a:t>
                </a:r>
                <a:endParaRPr/>
              </a:p>
            </p:txBody>
          </p:sp>
          <p:cxnSp>
            <p:nvCxnSpPr>
              <p:cNvPr id="86" name="Google Shape;86;p99"/>
              <p:cNvCxnSpPr/>
              <p:nvPr/>
            </p:nvCxnSpPr>
            <p:spPr>
              <a:xfrm flipH="1">
                <a:off x="863600" y="4038600"/>
                <a:ext cx="381000" cy="38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E6E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87" name="Google Shape;87;p99"/>
            <p:cNvSpPr txBox="1"/>
            <p:nvPr/>
          </p:nvSpPr>
          <p:spPr>
            <a:xfrm>
              <a:off x="3505356" y="5734279"/>
              <a:ext cx="232402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프로젝트 결과물, 추후 계획</a:t>
              </a:r>
              <a:endParaRPr/>
            </a:p>
          </p:txBody>
        </p:sp>
      </p:grpSp>
      <p:grpSp>
        <p:nvGrpSpPr>
          <p:cNvPr id="88" name="Google Shape;88;p99"/>
          <p:cNvGrpSpPr/>
          <p:nvPr/>
        </p:nvGrpSpPr>
        <p:grpSpPr>
          <a:xfrm>
            <a:off x="647816" y="5278576"/>
            <a:ext cx="2393990" cy="732702"/>
            <a:chOff x="647816" y="5278576"/>
            <a:chExt cx="2393990" cy="732702"/>
          </a:xfrm>
        </p:grpSpPr>
        <p:grpSp>
          <p:nvGrpSpPr>
            <p:cNvPr id="89" name="Google Shape;89;p99"/>
            <p:cNvGrpSpPr/>
            <p:nvPr/>
          </p:nvGrpSpPr>
          <p:grpSpPr>
            <a:xfrm>
              <a:off x="647816" y="5278576"/>
              <a:ext cx="2324100" cy="455712"/>
              <a:chOff x="635000" y="3963888"/>
              <a:chExt cx="2324100" cy="455712"/>
            </a:xfrm>
          </p:grpSpPr>
          <p:sp>
            <p:nvSpPr>
              <p:cNvPr id="90" name="Google Shape;90;p99"/>
              <p:cNvSpPr txBox="1"/>
              <p:nvPr/>
            </p:nvSpPr>
            <p:spPr>
              <a:xfrm>
                <a:off x="635000" y="3963888"/>
                <a:ext cx="23241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000" u="none" cap="none" strike="noStrike">
                    <a:solidFill>
                      <a:srgbClr val="345EE6"/>
                    </a:solidFill>
                    <a:latin typeface="Arial"/>
                    <a:ea typeface="Arial"/>
                    <a:cs typeface="Arial"/>
                    <a:sym typeface="Arial"/>
                  </a:rPr>
                  <a:t>#4   </a:t>
                </a:r>
                <a:r>
                  <a:rPr b="0" i="0" lang="en-US" sz="20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스토리보드</a:t>
                </a:r>
                <a:endParaRPr/>
              </a:p>
            </p:txBody>
          </p:sp>
          <p:cxnSp>
            <p:nvCxnSpPr>
              <p:cNvPr id="91" name="Google Shape;91;p99"/>
              <p:cNvCxnSpPr/>
              <p:nvPr/>
            </p:nvCxnSpPr>
            <p:spPr>
              <a:xfrm flipH="1">
                <a:off x="863600" y="4038600"/>
                <a:ext cx="381000" cy="38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E6E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92" name="Google Shape;92;p99"/>
            <p:cNvSpPr txBox="1"/>
            <p:nvPr/>
          </p:nvSpPr>
          <p:spPr>
            <a:xfrm>
              <a:off x="717785" y="5734279"/>
              <a:ext cx="232402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구연 전 미리 구상한 UI</a:t>
              </a:r>
              <a:endPara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6"/>
          <p:cNvSpPr txBox="1"/>
          <p:nvPr/>
        </p:nvSpPr>
        <p:spPr>
          <a:xfrm>
            <a:off x="13662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관리자</a:t>
            </a:r>
            <a:endParaRPr/>
          </a:p>
        </p:txBody>
      </p:sp>
      <p:pic>
        <p:nvPicPr>
          <p:cNvPr id="256" name="Google Shape;256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098" y="1866682"/>
            <a:ext cx="11145805" cy="3124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5EE6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9"/>
          <p:cNvSpPr txBox="1"/>
          <p:nvPr/>
        </p:nvSpPr>
        <p:spPr>
          <a:xfrm>
            <a:off x="3498850" y="3054400"/>
            <a:ext cx="5194300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유스케이스 다이어그램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59"/>
          <p:cNvCxnSpPr/>
          <p:nvPr/>
        </p:nvCxnSpPr>
        <p:spPr>
          <a:xfrm>
            <a:off x="3498850" y="3762246"/>
            <a:ext cx="5194300" cy="0"/>
          </a:xfrm>
          <a:prstGeom prst="straightConnector1">
            <a:avLst/>
          </a:prstGeom>
          <a:noFill/>
          <a:ln cap="flat" cmpd="thickThin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Google Shape;263;p59"/>
          <p:cNvSpPr/>
          <p:nvPr/>
        </p:nvSpPr>
        <p:spPr>
          <a:xfrm>
            <a:off x="8477150" y="2946400"/>
            <a:ext cx="216000" cy="21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17"/>
          <p:cNvPicPr preferRelativeResize="0"/>
          <p:nvPr/>
        </p:nvPicPr>
        <p:blipFill rotWithShape="1">
          <a:blip r:embed="rId3">
            <a:alphaModFix/>
          </a:blip>
          <a:srcRect b="1609" l="1375" r="1326" t="1005"/>
          <a:stretch/>
        </p:blipFill>
        <p:spPr>
          <a:xfrm>
            <a:off x="1596483" y="729370"/>
            <a:ext cx="8999035" cy="539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17"/>
          <p:cNvSpPr txBox="1"/>
          <p:nvPr/>
        </p:nvSpPr>
        <p:spPr>
          <a:xfrm>
            <a:off x="13662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WEB 전체화면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5531" y="809527"/>
            <a:ext cx="8620938" cy="523894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18"/>
          <p:cNvSpPr txBox="1"/>
          <p:nvPr/>
        </p:nvSpPr>
        <p:spPr>
          <a:xfrm>
            <a:off x="13662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로그인 / 회원가입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7509" y="1893912"/>
            <a:ext cx="7396982" cy="307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19"/>
          <p:cNvSpPr txBox="1"/>
          <p:nvPr/>
        </p:nvSpPr>
        <p:spPr>
          <a:xfrm>
            <a:off x="13662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상품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20"/>
          <p:cNvPicPr preferRelativeResize="0"/>
          <p:nvPr/>
        </p:nvPicPr>
        <p:blipFill rotWithShape="1">
          <a:blip r:embed="rId3">
            <a:alphaModFix/>
          </a:blip>
          <a:srcRect b="44228" l="0" r="0" t="0"/>
          <a:stretch/>
        </p:blipFill>
        <p:spPr>
          <a:xfrm>
            <a:off x="2738042" y="818343"/>
            <a:ext cx="6715916" cy="522131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20"/>
          <p:cNvSpPr txBox="1"/>
          <p:nvPr/>
        </p:nvSpPr>
        <p:spPr>
          <a:xfrm>
            <a:off x="13662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게시판 – 회원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1"/>
          <p:cNvSpPr txBox="1"/>
          <p:nvPr/>
        </p:nvSpPr>
        <p:spPr>
          <a:xfrm>
            <a:off x="13662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게시판 - 비회원</a:t>
            </a:r>
            <a:endParaRPr/>
          </a:p>
        </p:txBody>
      </p:sp>
      <p:pic>
        <p:nvPicPr>
          <p:cNvPr id="293" name="Google Shape;293;p121"/>
          <p:cNvPicPr preferRelativeResize="0"/>
          <p:nvPr/>
        </p:nvPicPr>
        <p:blipFill rotWithShape="1">
          <a:blip r:embed="rId3">
            <a:alphaModFix/>
          </a:blip>
          <a:srcRect b="0" l="0" r="15660" t="69593"/>
          <a:stretch/>
        </p:blipFill>
        <p:spPr>
          <a:xfrm>
            <a:off x="1598759" y="1168865"/>
            <a:ext cx="8994482" cy="4520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22"/>
          <p:cNvPicPr preferRelativeResize="0"/>
          <p:nvPr/>
        </p:nvPicPr>
        <p:blipFill rotWithShape="1">
          <a:blip r:embed="rId3">
            <a:alphaModFix/>
          </a:blip>
          <a:srcRect b="0" l="0" r="0" t="23559"/>
          <a:stretch/>
        </p:blipFill>
        <p:spPr>
          <a:xfrm>
            <a:off x="1852613" y="2078369"/>
            <a:ext cx="8486775" cy="270126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22"/>
          <p:cNvSpPr txBox="1"/>
          <p:nvPr/>
        </p:nvSpPr>
        <p:spPr>
          <a:xfrm>
            <a:off x="13662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자가진단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738188"/>
            <a:ext cx="8686800" cy="53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23"/>
          <p:cNvSpPr txBox="1"/>
          <p:nvPr/>
        </p:nvSpPr>
        <p:spPr>
          <a:xfrm>
            <a:off x="13662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735981"/>
            <a:ext cx="8991600" cy="543064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24"/>
          <p:cNvSpPr txBox="1"/>
          <p:nvPr/>
        </p:nvSpPr>
        <p:spPr>
          <a:xfrm>
            <a:off x="13662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관리자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0"/>
          <p:cNvSpPr txBox="1"/>
          <p:nvPr/>
        </p:nvSpPr>
        <p:spPr>
          <a:xfrm>
            <a:off x="1346200" y="652394"/>
            <a:ext cx="889418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00"/>
          <p:cNvSpPr txBox="1"/>
          <p:nvPr/>
        </p:nvSpPr>
        <p:spPr>
          <a:xfrm>
            <a:off x="2263852" y="645071"/>
            <a:ext cx="290295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팀명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00"/>
          <p:cNvSpPr txBox="1"/>
          <p:nvPr/>
        </p:nvSpPr>
        <p:spPr>
          <a:xfrm>
            <a:off x="2289252" y="1180991"/>
            <a:ext cx="27174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진행하기 전 팀명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00"/>
          <p:cNvSpPr txBox="1"/>
          <p:nvPr/>
        </p:nvSpPr>
        <p:spPr>
          <a:xfrm>
            <a:off x="2623098" y="4164431"/>
            <a:ext cx="725025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게임상에서 캐릭터가 기본능력치 이상으로 강해지기 위해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일시적으로 추가능력치를 부여하는 물약을 먹어 도핑을 하는 것처럼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저희 사이트를 이용하는 고객이 영양제를 복용하여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최상의 상태가 되었으면 하는 바람으로 '풀도핑'으로 지었습니다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p100"/>
          <p:cNvGrpSpPr/>
          <p:nvPr/>
        </p:nvGrpSpPr>
        <p:grpSpPr>
          <a:xfrm>
            <a:off x="1959981" y="2889803"/>
            <a:ext cx="8272037" cy="1139286"/>
            <a:chOff x="1935975" y="2453269"/>
            <a:chExt cx="8272037" cy="1139286"/>
          </a:xfrm>
        </p:grpSpPr>
        <p:sp>
          <p:nvSpPr>
            <p:cNvPr id="102" name="Google Shape;102;p100"/>
            <p:cNvSpPr txBox="1"/>
            <p:nvPr/>
          </p:nvSpPr>
          <p:spPr>
            <a:xfrm>
              <a:off x="2110987" y="2453269"/>
              <a:ext cx="7922012" cy="11392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en-US" sz="6000" u="none" cap="none" strike="noStrike">
                  <a:solidFill>
                    <a:srgbClr val="345EE6"/>
                  </a:solidFill>
                  <a:latin typeface="Arial"/>
                  <a:ea typeface="Arial"/>
                  <a:cs typeface="Arial"/>
                  <a:sym typeface="Arial"/>
                </a:rPr>
                <a:t>Full - Doping</a:t>
              </a:r>
              <a:endParaRPr b="0" i="0" sz="6000" u="none" cap="none" strike="noStrike">
                <a:solidFill>
                  <a:srgbClr val="345EE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3" name="Google Shape;103;p100"/>
            <p:cNvCxnSpPr/>
            <p:nvPr/>
          </p:nvCxnSpPr>
          <p:spPr>
            <a:xfrm>
              <a:off x="1935975" y="3592555"/>
              <a:ext cx="8272037" cy="0"/>
            </a:xfrm>
            <a:prstGeom prst="straightConnector1">
              <a:avLst/>
            </a:prstGeom>
            <a:noFill/>
            <a:ln cap="flat" cmpd="sng" w="9525">
              <a:solidFill>
                <a:srgbClr val="345EE6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5EE6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25"/>
          <p:cNvSpPr txBox="1"/>
          <p:nvPr/>
        </p:nvSpPr>
        <p:spPr>
          <a:xfrm>
            <a:off x="3954653" y="3054400"/>
            <a:ext cx="4282694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시퀀스 다이어그램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p125"/>
          <p:cNvCxnSpPr/>
          <p:nvPr/>
        </p:nvCxnSpPr>
        <p:spPr>
          <a:xfrm>
            <a:off x="3954653" y="3762246"/>
            <a:ext cx="4073779" cy="0"/>
          </a:xfrm>
          <a:prstGeom prst="straightConnector1">
            <a:avLst/>
          </a:prstGeom>
          <a:noFill/>
          <a:ln cap="flat" cmpd="thickThin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8" name="Google Shape;318;p125"/>
          <p:cNvSpPr/>
          <p:nvPr/>
        </p:nvSpPr>
        <p:spPr>
          <a:xfrm>
            <a:off x="8021347" y="2946400"/>
            <a:ext cx="216000" cy="21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6"/>
          <p:cNvSpPr txBox="1"/>
          <p:nvPr/>
        </p:nvSpPr>
        <p:spPr>
          <a:xfrm>
            <a:off x="1366238" y="180801"/>
            <a:ext cx="1527881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로그인/회원가입 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074" y="914401"/>
            <a:ext cx="6953852" cy="502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127"/>
          <p:cNvPicPr preferRelativeResize="0"/>
          <p:nvPr/>
        </p:nvPicPr>
        <p:blipFill rotWithShape="1">
          <a:blip r:embed="rId3">
            <a:alphaModFix/>
          </a:blip>
          <a:srcRect b="62290" l="0" r="0" t="0"/>
          <a:stretch/>
        </p:blipFill>
        <p:spPr>
          <a:xfrm>
            <a:off x="790575" y="1073862"/>
            <a:ext cx="5086350" cy="499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27"/>
          <p:cNvPicPr preferRelativeResize="0"/>
          <p:nvPr/>
        </p:nvPicPr>
        <p:blipFill rotWithShape="1">
          <a:blip r:embed="rId4">
            <a:alphaModFix/>
          </a:blip>
          <a:srcRect b="35111" l="0" r="0" t="37944"/>
          <a:stretch/>
        </p:blipFill>
        <p:spPr>
          <a:xfrm>
            <a:off x="6410325" y="2051998"/>
            <a:ext cx="5086350" cy="356974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27"/>
          <p:cNvSpPr txBox="1"/>
          <p:nvPr/>
        </p:nvSpPr>
        <p:spPr>
          <a:xfrm>
            <a:off x="1366239" y="180801"/>
            <a:ext cx="1332574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상품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128"/>
          <p:cNvPicPr preferRelativeResize="0"/>
          <p:nvPr/>
        </p:nvPicPr>
        <p:blipFill rotWithShape="1">
          <a:blip r:embed="rId3">
            <a:alphaModFix/>
          </a:blip>
          <a:srcRect b="38650" l="0" r="0" t="0"/>
          <a:stretch/>
        </p:blipFill>
        <p:spPr>
          <a:xfrm>
            <a:off x="736202" y="1385510"/>
            <a:ext cx="5359798" cy="408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28"/>
          <p:cNvPicPr preferRelativeResize="0"/>
          <p:nvPr/>
        </p:nvPicPr>
        <p:blipFill rotWithShape="1">
          <a:blip r:embed="rId4">
            <a:alphaModFix/>
          </a:blip>
          <a:srcRect b="0" l="-1537" r="0" t="62010"/>
          <a:stretch/>
        </p:blipFill>
        <p:spPr>
          <a:xfrm>
            <a:off x="6293021" y="2163606"/>
            <a:ext cx="5442150" cy="253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28"/>
          <p:cNvSpPr txBox="1"/>
          <p:nvPr/>
        </p:nvSpPr>
        <p:spPr>
          <a:xfrm>
            <a:off x="1366239" y="180801"/>
            <a:ext cx="1332574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게시판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6115" y="1790224"/>
            <a:ext cx="8939771" cy="3277553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29"/>
          <p:cNvSpPr txBox="1"/>
          <p:nvPr/>
        </p:nvSpPr>
        <p:spPr>
          <a:xfrm>
            <a:off x="1366239" y="180801"/>
            <a:ext cx="1332574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자가진단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130"/>
          <p:cNvPicPr preferRelativeResize="0"/>
          <p:nvPr/>
        </p:nvPicPr>
        <p:blipFill rotWithShape="1">
          <a:blip r:embed="rId3">
            <a:alphaModFix/>
          </a:blip>
          <a:srcRect b="47730" l="0" r="0" t="0"/>
          <a:stretch/>
        </p:blipFill>
        <p:spPr>
          <a:xfrm>
            <a:off x="649461" y="1795202"/>
            <a:ext cx="5264634" cy="342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30"/>
          <p:cNvPicPr preferRelativeResize="0"/>
          <p:nvPr/>
        </p:nvPicPr>
        <p:blipFill rotWithShape="1">
          <a:blip r:embed="rId4">
            <a:alphaModFix/>
          </a:blip>
          <a:srcRect b="2320" l="0" r="0" t="42343"/>
          <a:stretch/>
        </p:blipFill>
        <p:spPr>
          <a:xfrm>
            <a:off x="6465815" y="1694851"/>
            <a:ext cx="5264634" cy="362557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30"/>
          <p:cNvSpPr txBox="1"/>
          <p:nvPr/>
        </p:nvSpPr>
        <p:spPr>
          <a:xfrm>
            <a:off x="1366239" y="180801"/>
            <a:ext cx="1332574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31"/>
          <p:cNvPicPr preferRelativeResize="0"/>
          <p:nvPr/>
        </p:nvPicPr>
        <p:blipFill rotWithShape="1">
          <a:blip r:embed="rId3">
            <a:alphaModFix/>
          </a:blip>
          <a:srcRect b="9609" l="0" r="0" t="67651"/>
          <a:stretch/>
        </p:blipFill>
        <p:spPr>
          <a:xfrm>
            <a:off x="260296" y="1814719"/>
            <a:ext cx="5965852" cy="353341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31"/>
          <p:cNvSpPr txBox="1"/>
          <p:nvPr/>
        </p:nvSpPr>
        <p:spPr>
          <a:xfrm>
            <a:off x="1366239" y="180801"/>
            <a:ext cx="1332574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관리자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131"/>
          <p:cNvPicPr preferRelativeResize="0"/>
          <p:nvPr/>
        </p:nvPicPr>
        <p:blipFill rotWithShape="1">
          <a:blip r:embed="rId4">
            <a:alphaModFix/>
          </a:blip>
          <a:srcRect b="0" l="0" r="0" t="90434"/>
          <a:stretch/>
        </p:blipFill>
        <p:spPr>
          <a:xfrm>
            <a:off x="6226148" y="2838188"/>
            <a:ext cx="5965852" cy="148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5EE6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2"/>
          <p:cNvSpPr txBox="1"/>
          <p:nvPr/>
        </p:nvSpPr>
        <p:spPr>
          <a:xfrm>
            <a:off x="3954653" y="3054400"/>
            <a:ext cx="4282694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클래스 다이어그램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" name="Google Shape;364;p132"/>
          <p:cNvCxnSpPr/>
          <p:nvPr/>
        </p:nvCxnSpPr>
        <p:spPr>
          <a:xfrm>
            <a:off x="3954653" y="3762246"/>
            <a:ext cx="4073779" cy="0"/>
          </a:xfrm>
          <a:prstGeom prst="straightConnector1">
            <a:avLst/>
          </a:prstGeom>
          <a:noFill/>
          <a:ln cap="flat" cmpd="thickThin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5" name="Google Shape;365;p132"/>
          <p:cNvSpPr/>
          <p:nvPr/>
        </p:nvSpPr>
        <p:spPr>
          <a:xfrm>
            <a:off x="8021347" y="2946400"/>
            <a:ext cx="216000" cy="21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133"/>
          <p:cNvPicPr preferRelativeResize="0"/>
          <p:nvPr/>
        </p:nvPicPr>
        <p:blipFill rotWithShape="1">
          <a:blip r:embed="rId3">
            <a:alphaModFix/>
          </a:blip>
          <a:srcRect b="6742" l="2369" r="0" t="0"/>
          <a:stretch/>
        </p:blipFill>
        <p:spPr>
          <a:xfrm>
            <a:off x="1589103" y="848701"/>
            <a:ext cx="9237960" cy="527689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33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회원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7665" y="593101"/>
            <a:ext cx="8476670" cy="567179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34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사업자 회원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1"/>
          <p:cNvSpPr txBox="1"/>
          <p:nvPr/>
        </p:nvSpPr>
        <p:spPr>
          <a:xfrm>
            <a:off x="7508423" y="619132"/>
            <a:ext cx="4474028" cy="2123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셀프 메디케이션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2020 코로나19 사태로 일상생활 속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위생 및 면역관리에 대한 관심이 급증하여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자신의 건강을 스스로 챙기며 건강관리에 집중 투자하고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소비를 아끼지 않는 “셀프 메디케이션” 현상 발생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01"/>
          <p:cNvSpPr txBox="1"/>
          <p:nvPr/>
        </p:nvSpPr>
        <p:spPr>
          <a:xfrm>
            <a:off x="7508423" y="3282716"/>
            <a:ext cx="4474028" cy="2000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4조 9천억원 규모의 시장</a:t>
            </a:r>
            <a:b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한국건강기능 식품 협회가 올해 3월에 발표한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'건강기능식품 산업 실태조사'</a:t>
            </a: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에 따르면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작년 건강기능식품 시장은 온라인과 오프라인을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포함하여 4조 9천억 원 규모로 조사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01"/>
          <p:cNvSpPr/>
          <p:nvPr/>
        </p:nvSpPr>
        <p:spPr>
          <a:xfrm>
            <a:off x="7184571" y="3369058"/>
            <a:ext cx="228600" cy="228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1" name="Google Shape;111;p101"/>
          <p:cNvGraphicFramePr/>
          <p:nvPr/>
        </p:nvGraphicFramePr>
        <p:xfrm>
          <a:off x="929013" y="945466"/>
          <a:ext cx="5906334" cy="5290234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112" name="Google Shape;112;p101"/>
          <p:cNvSpPr txBox="1"/>
          <p:nvPr/>
        </p:nvSpPr>
        <p:spPr>
          <a:xfrm>
            <a:off x="821259" y="4732034"/>
            <a:ext cx="352849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한국인이 온라인에서 가장 많이 </a:t>
            </a:r>
            <a:br>
              <a:rPr b="0" i="0" lang="en-US" sz="2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구매한 가공식품 카테고리 1위</a:t>
            </a:r>
            <a:endParaRPr/>
          </a:p>
        </p:txBody>
      </p:sp>
      <p:sp>
        <p:nvSpPr>
          <p:cNvPr id="113" name="Google Shape;113;p101"/>
          <p:cNvSpPr txBox="1"/>
          <p:nvPr/>
        </p:nvSpPr>
        <p:spPr>
          <a:xfrm>
            <a:off x="4349750" y="2806250"/>
            <a:ext cx="1565325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건강기능</a:t>
            </a:r>
            <a:b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36%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01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1.2 주제 선정 배경</a:t>
            </a:r>
            <a:endParaRPr/>
          </a:p>
        </p:txBody>
      </p:sp>
      <p:sp>
        <p:nvSpPr>
          <p:cNvPr id="115" name="Google Shape;115;p101"/>
          <p:cNvSpPr txBox="1"/>
          <p:nvPr/>
        </p:nvSpPr>
        <p:spPr>
          <a:xfrm>
            <a:off x="4411780" y="6384456"/>
            <a:ext cx="297281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와이즈앱와이즈리테일 https://bit.ly/3BRhRjo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35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상품 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534" y="648070"/>
            <a:ext cx="9180932" cy="5561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6881" y="640974"/>
            <a:ext cx="8858244" cy="557605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36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상품 DTO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363" y="1090750"/>
            <a:ext cx="10349273" cy="48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37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617" y="997812"/>
            <a:ext cx="9662766" cy="48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38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공지사항 DTO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0294" y="997812"/>
            <a:ext cx="6551411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39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자유게시판 Controller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858" y="997812"/>
            <a:ext cx="9682283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140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자유게시판 Service / DAO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056" y="997812"/>
            <a:ext cx="11135887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41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자유게시판 DTO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811" y="997812"/>
            <a:ext cx="10184377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142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QnA Controller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216" y="997812"/>
            <a:ext cx="8317568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43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QnA Service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289" y="997812"/>
            <a:ext cx="10091422" cy="48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44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QnA DAO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2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02"/>
          <p:cNvSpPr txBox="1"/>
          <p:nvPr/>
        </p:nvSpPr>
        <p:spPr>
          <a:xfrm>
            <a:off x="101599" y="129544"/>
            <a:ext cx="1858382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Full-Doping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02"/>
          <p:cNvSpPr txBox="1"/>
          <p:nvPr/>
        </p:nvSpPr>
        <p:spPr>
          <a:xfrm>
            <a:off x="2263852" y="645071"/>
            <a:ext cx="3832148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주제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02"/>
          <p:cNvSpPr txBox="1"/>
          <p:nvPr/>
        </p:nvSpPr>
        <p:spPr>
          <a:xfrm>
            <a:off x="2289252" y="1180991"/>
            <a:ext cx="36150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자료조사를 바탕으로 선정된 프로젝트 주제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102"/>
          <p:cNvGrpSpPr/>
          <p:nvPr/>
        </p:nvGrpSpPr>
        <p:grpSpPr>
          <a:xfrm>
            <a:off x="1959981" y="2889803"/>
            <a:ext cx="8272037" cy="2105625"/>
            <a:chOff x="1935975" y="2453279"/>
            <a:chExt cx="8272037" cy="2105625"/>
          </a:xfrm>
        </p:grpSpPr>
        <p:sp>
          <p:nvSpPr>
            <p:cNvPr id="125" name="Google Shape;125;p102"/>
            <p:cNvSpPr txBox="1"/>
            <p:nvPr/>
          </p:nvSpPr>
          <p:spPr>
            <a:xfrm>
              <a:off x="2599092" y="3727907"/>
              <a:ext cx="7250257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자신의 건강에 소비를 아끼지 않는 소비층들이</a:t>
              </a:r>
              <a:endPara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보다 쉽고 간편하게 개개인에게 필요한 건강기능식품을 추천 받아</a:t>
              </a:r>
              <a:endPara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제품을 구매하고 복용하여 건강관리에 도움을 주는 서비스를 제공합니다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" name="Google Shape;126;p102"/>
            <p:cNvGrpSpPr/>
            <p:nvPr/>
          </p:nvGrpSpPr>
          <p:grpSpPr>
            <a:xfrm>
              <a:off x="1935975" y="2453279"/>
              <a:ext cx="8272037" cy="1139286"/>
              <a:chOff x="1935975" y="2453269"/>
              <a:chExt cx="8272037" cy="1139286"/>
            </a:xfrm>
          </p:grpSpPr>
          <p:sp>
            <p:nvSpPr>
              <p:cNvPr id="127" name="Google Shape;127;p102"/>
              <p:cNvSpPr txBox="1"/>
              <p:nvPr/>
            </p:nvSpPr>
            <p:spPr>
              <a:xfrm>
                <a:off x="2110987" y="2453269"/>
                <a:ext cx="7922012" cy="1047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0"/>
                  <a:buFont typeface="Arial"/>
                  <a:buNone/>
                </a:pPr>
                <a:r>
                  <a:rPr b="0" i="0" lang="en-US" sz="6000" u="none" cap="none" strike="noStrike">
                    <a:solidFill>
                      <a:srgbClr val="345EE6"/>
                    </a:solidFill>
                    <a:latin typeface="Arial"/>
                    <a:ea typeface="Arial"/>
                    <a:cs typeface="Arial"/>
                    <a:sym typeface="Arial"/>
                  </a:rPr>
                  <a:t>Self-Medi</a:t>
                </a:r>
                <a:endParaRPr b="0" i="0" sz="6000" u="none" cap="none" strike="noStrike">
                  <a:solidFill>
                    <a:srgbClr val="345EE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8" name="Google Shape;128;p102"/>
              <p:cNvCxnSpPr/>
              <p:nvPr/>
            </p:nvCxnSpPr>
            <p:spPr>
              <a:xfrm>
                <a:off x="1935975" y="3592555"/>
                <a:ext cx="8272037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45EE6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</p:grpSp>
      <p:cxnSp>
        <p:nvCxnSpPr>
          <p:cNvPr id="129" name="Google Shape;129;p102"/>
          <p:cNvCxnSpPr/>
          <p:nvPr/>
        </p:nvCxnSpPr>
        <p:spPr>
          <a:xfrm>
            <a:off x="139700" y="491296"/>
            <a:ext cx="3106371" cy="2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102"/>
          <p:cNvSpPr txBox="1"/>
          <p:nvPr/>
        </p:nvSpPr>
        <p:spPr>
          <a:xfrm>
            <a:off x="1362074" y="652394"/>
            <a:ext cx="873543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3374" y="997812"/>
            <a:ext cx="8885251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45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QnA DTO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46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자가진단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146"/>
          <p:cNvPicPr preferRelativeResize="0"/>
          <p:nvPr/>
        </p:nvPicPr>
        <p:blipFill rotWithShape="1">
          <a:blip r:embed="rId3">
            <a:alphaModFix/>
          </a:blip>
          <a:srcRect b="4464" l="0" r="0" t="0"/>
          <a:stretch/>
        </p:blipFill>
        <p:spPr>
          <a:xfrm>
            <a:off x="1454670" y="711200"/>
            <a:ext cx="9282660" cy="54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676" y="997812"/>
            <a:ext cx="9918648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47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576" y="710262"/>
            <a:ext cx="10610848" cy="543747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48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회원관리 관리자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49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상품 관리자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753982"/>
            <a:ext cx="8686800" cy="5350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8425" y="838201"/>
            <a:ext cx="9375150" cy="518159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50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공지사항 관리자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286" y="997812"/>
            <a:ext cx="9457427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151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공지사항 DTO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99" y="1066500"/>
            <a:ext cx="11887201" cy="4724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152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자유게시판 관리자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2903" y="997812"/>
            <a:ext cx="9326194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153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자유게시판 관리자 DTO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154"/>
          <p:cNvPicPr preferRelativeResize="0"/>
          <p:nvPr/>
        </p:nvPicPr>
        <p:blipFill rotWithShape="1">
          <a:blip r:embed="rId3">
            <a:alphaModFix/>
          </a:blip>
          <a:srcRect b="0" l="0" r="4487" t="14936"/>
          <a:stretch/>
        </p:blipFill>
        <p:spPr>
          <a:xfrm>
            <a:off x="794978" y="1075169"/>
            <a:ext cx="10602044" cy="470766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154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QnA 관리자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3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1.4 벤치마킹 앱 / 웹</a:t>
            </a:r>
            <a:endParaRPr/>
          </a:p>
        </p:txBody>
      </p:sp>
      <p:pic>
        <p:nvPicPr>
          <p:cNvPr id="136" name="Google Shape;136;p103"/>
          <p:cNvPicPr preferRelativeResize="0"/>
          <p:nvPr/>
        </p:nvPicPr>
        <p:blipFill rotWithShape="1">
          <a:blip r:embed="rId3">
            <a:alphaModFix/>
          </a:blip>
          <a:srcRect b="0" l="0" r="0" t="6662"/>
          <a:stretch/>
        </p:blipFill>
        <p:spPr>
          <a:xfrm>
            <a:off x="687243" y="774759"/>
            <a:ext cx="2650674" cy="5446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03"/>
          <p:cNvPicPr preferRelativeResize="0"/>
          <p:nvPr/>
        </p:nvPicPr>
        <p:blipFill rotWithShape="1">
          <a:blip r:embed="rId4">
            <a:alphaModFix/>
          </a:blip>
          <a:srcRect b="0" l="0" r="0" t="5072"/>
          <a:stretch/>
        </p:blipFill>
        <p:spPr>
          <a:xfrm>
            <a:off x="4009600" y="774759"/>
            <a:ext cx="2650676" cy="544622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03"/>
          <p:cNvSpPr txBox="1"/>
          <p:nvPr/>
        </p:nvSpPr>
        <p:spPr>
          <a:xfrm>
            <a:off x="7429500" y="637019"/>
            <a:ext cx="4648200" cy="1938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건투</a:t>
            </a:r>
            <a:endParaRPr b="1" i="0" sz="20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건강기능 식품 검색 앱</a:t>
            </a:r>
            <a:endParaRPr b="0" i="0" sz="14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주의 성분 존재 여부 확인,영양소의 적정량 확인을 통한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과다 복용 예방, 함유량 확인을 통한 기능성 정보 제공,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제품 비교, 등의 기능 제공</a:t>
            </a:r>
            <a:endParaRPr b="0" i="0" sz="14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0699" y="958249"/>
            <a:ext cx="9470602" cy="4941502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55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QnA 관리자 DTO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143544"/>
            <a:ext cx="11049000" cy="4570912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156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자유 신고게시판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0173" y="997813"/>
            <a:ext cx="5511653" cy="48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157"/>
          <p:cNvSpPr txBox="1"/>
          <p:nvPr/>
        </p:nvSpPr>
        <p:spPr>
          <a:xfrm>
            <a:off x="1366238" y="180801"/>
            <a:ext cx="2939062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자유 신고게시판 DTO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99" y="1070775"/>
            <a:ext cx="11887202" cy="47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58"/>
          <p:cNvSpPr txBox="1"/>
          <p:nvPr/>
        </p:nvSpPr>
        <p:spPr>
          <a:xfrm>
            <a:off x="1366238" y="180801"/>
            <a:ext cx="2939062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QnA 신고 게시판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0965" y="997812"/>
            <a:ext cx="5350069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59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QnA 신고 게시판 DTO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5EE6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60"/>
          <p:cNvSpPr txBox="1"/>
          <p:nvPr/>
        </p:nvSpPr>
        <p:spPr>
          <a:xfrm>
            <a:off x="3954653" y="3054400"/>
            <a:ext cx="4282694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 다이어그램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3" name="Google Shape;533;p160"/>
          <p:cNvCxnSpPr/>
          <p:nvPr/>
        </p:nvCxnSpPr>
        <p:spPr>
          <a:xfrm>
            <a:off x="4394447" y="3762246"/>
            <a:ext cx="3525985" cy="0"/>
          </a:xfrm>
          <a:prstGeom prst="straightConnector1">
            <a:avLst/>
          </a:prstGeom>
          <a:noFill/>
          <a:ln cap="flat" cmpd="thickThin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160"/>
          <p:cNvSpPr/>
          <p:nvPr/>
        </p:nvSpPr>
        <p:spPr>
          <a:xfrm>
            <a:off x="7704432" y="2946399"/>
            <a:ext cx="216000" cy="21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61"/>
          <p:cNvSpPr txBox="1"/>
          <p:nvPr/>
        </p:nvSpPr>
        <p:spPr>
          <a:xfrm>
            <a:off x="13662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회원 / 사업자 첨부파일 / 자가진단</a:t>
            </a:r>
            <a:endParaRPr/>
          </a:p>
        </p:txBody>
      </p:sp>
      <p:pic>
        <p:nvPicPr>
          <p:cNvPr id="540" name="Google Shape;540;p161"/>
          <p:cNvPicPr preferRelativeResize="0"/>
          <p:nvPr/>
        </p:nvPicPr>
        <p:blipFill rotWithShape="1">
          <a:blip r:embed="rId3">
            <a:alphaModFix/>
          </a:blip>
          <a:srcRect b="470" l="6746" r="0" t="0"/>
          <a:stretch/>
        </p:blipFill>
        <p:spPr>
          <a:xfrm>
            <a:off x="3170807" y="594723"/>
            <a:ext cx="5850385" cy="5668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62"/>
          <p:cNvSpPr txBox="1"/>
          <p:nvPr/>
        </p:nvSpPr>
        <p:spPr>
          <a:xfrm>
            <a:off x="13662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회원 / 사업자 첨부파일</a:t>
            </a:r>
            <a:endParaRPr/>
          </a:p>
        </p:txBody>
      </p:sp>
      <p:pic>
        <p:nvPicPr>
          <p:cNvPr id="546" name="Google Shape;546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7204" y="833075"/>
            <a:ext cx="8897592" cy="51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63"/>
          <p:cNvSpPr txBox="1"/>
          <p:nvPr/>
        </p:nvSpPr>
        <p:spPr>
          <a:xfrm>
            <a:off x="13662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자가진단</a:t>
            </a:r>
            <a:endParaRPr/>
          </a:p>
        </p:txBody>
      </p:sp>
      <p:pic>
        <p:nvPicPr>
          <p:cNvPr id="552" name="Google Shape;552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0256" y="1714500"/>
            <a:ext cx="7571488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1051" y="728784"/>
            <a:ext cx="7409898" cy="5400432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164"/>
          <p:cNvSpPr txBox="1"/>
          <p:nvPr/>
        </p:nvSpPr>
        <p:spPr>
          <a:xfrm>
            <a:off x="13662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공지사항 / 자유게시판 / QnA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4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1.4 벤치마킹 앱 / 웹</a:t>
            </a:r>
            <a:endParaRPr/>
          </a:p>
        </p:txBody>
      </p:sp>
      <p:pic>
        <p:nvPicPr>
          <p:cNvPr id="144" name="Google Shape;144;p104"/>
          <p:cNvPicPr preferRelativeResize="0"/>
          <p:nvPr/>
        </p:nvPicPr>
        <p:blipFill rotWithShape="1">
          <a:blip r:embed="rId3">
            <a:alphaModFix/>
          </a:blip>
          <a:srcRect b="0" l="0" r="0" t="3659"/>
          <a:stretch/>
        </p:blipFill>
        <p:spPr>
          <a:xfrm>
            <a:off x="3859629" y="637019"/>
            <a:ext cx="2757212" cy="5748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04"/>
          <p:cNvGrpSpPr/>
          <p:nvPr/>
        </p:nvGrpSpPr>
        <p:grpSpPr>
          <a:xfrm>
            <a:off x="734188" y="637019"/>
            <a:ext cx="2757212" cy="5748968"/>
            <a:chOff x="631374" y="677516"/>
            <a:chExt cx="2888334" cy="6022365"/>
          </a:xfrm>
        </p:grpSpPr>
        <p:pic>
          <p:nvPicPr>
            <p:cNvPr id="146" name="Google Shape;146;p104"/>
            <p:cNvPicPr preferRelativeResize="0"/>
            <p:nvPr/>
          </p:nvPicPr>
          <p:blipFill rotWithShape="1">
            <a:blip r:embed="rId4">
              <a:alphaModFix/>
            </a:blip>
            <a:srcRect b="0" l="0" r="0" t="3659"/>
            <a:stretch/>
          </p:blipFill>
          <p:spPr>
            <a:xfrm>
              <a:off x="631374" y="677516"/>
              <a:ext cx="2888334" cy="6022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104"/>
            <p:cNvSpPr/>
            <p:nvPr/>
          </p:nvSpPr>
          <p:spPr>
            <a:xfrm>
              <a:off x="767442" y="1469571"/>
              <a:ext cx="2635127" cy="145324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104"/>
          <p:cNvSpPr txBox="1"/>
          <p:nvPr/>
        </p:nvSpPr>
        <p:spPr>
          <a:xfrm>
            <a:off x="7429500" y="637019"/>
            <a:ext cx="4552951" cy="1938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Dr.Milligram</a:t>
            </a:r>
            <a:endParaRPr b="1" i="0" sz="20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의사분들이 골라주시는 영양제 추천 사이트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자가진단을 통한 AI 알고리즘 추천,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자신의 취향과 기능을 기준을 반영한 필터, 등의 기능 제공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65"/>
          <p:cNvSpPr txBox="1"/>
          <p:nvPr/>
        </p:nvSpPr>
        <p:spPr>
          <a:xfrm>
            <a:off x="1366238" y="180801"/>
            <a:ext cx="9377961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QnA / QnA댓글 / QnA파일 / QnA신고게시판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4" name="Google Shape;564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1456581"/>
            <a:ext cx="11982450" cy="3944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66"/>
          <p:cNvSpPr txBox="1"/>
          <p:nvPr/>
        </p:nvSpPr>
        <p:spPr>
          <a:xfrm>
            <a:off x="1366238" y="180801"/>
            <a:ext cx="9377961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자유게시판 / 자유댓글 / 자유파일 / 자유 신고게시판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716" y="1476376"/>
            <a:ext cx="11928568" cy="3905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7"/>
          <p:cNvSpPr txBox="1"/>
          <p:nvPr/>
        </p:nvSpPr>
        <p:spPr>
          <a:xfrm>
            <a:off x="1366238" y="180801"/>
            <a:ext cx="9377961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공지 / 공지댓글 / 공지파일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6" name="Google Shape;576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9731" y="1156970"/>
            <a:ext cx="7792537" cy="4544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68"/>
          <p:cNvSpPr txBox="1"/>
          <p:nvPr/>
        </p:nvSpPr>
        <p:spPr>
          <a:xfrm>
            <a:off x="1366238" y="180801"/>
            <a:ext cx="9377961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상품 / 비교함 / 대상별정보 / 대상코드 / 증상별정보 / 증상코드 / 영양소 종류 / 영양소 정보 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413" y="747338"/>
            <a:ext cx="11279174" cy="5363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69"/>
          <p:cNvSpPr txBox="1"/>
          <p:nvPr/>
        </p:nvSpPr>
        <p:spPr>
          <a:xfrm>
            <a:off x="1366238" y="180801"/>
            <a:ext cx="9377961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상품정보 / 비교함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1" y="762521"/>
            <a:ext cx="9296398" cy="5332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730" y="1871445"/>
            <a:ext cx="9240540" cy="311511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70"/>
          <p:cNvSpPr txBox="1"/>
          <p:nvPr/>
        </p:nvSpPr>
        <p:spPr>
          <a:xfrm>
            <a:off x="1366238" y="180801"/>
            <a:ext cx="9377961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대상별정보 / 대상코드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71"/>
          <p:cNvSpPr txBox="1"/>
          <p:nvPr/>
        </p:nvSpPr>
        <p:spPr>
          <a:xfrm>
            <a:off x="1366238" y="180801"/>
            <a:ext cx="9377961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증상별정보 / 증상코드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5283" y="1595181"/>
            <a:ext cx="9021434" cy="3667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72"/>
          <p:cNvSpPr txBox="1"/>
          <p:nvPr/>
        </p:nvSpPr>
        <p:spPr>
          <a:xfrm>
            <a:off x="1366238" y="180801"/>
            <a:ext cx="23801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영양소 종류 / 영양소 정보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6" name="Google Shape;606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4520" y="1031396"/>
            <a:ext cx="7622960" cy="4795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5EE6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73"/>
          <p:cNvSpPr txBox="1"/>
          <p:nvPr/>
        </p:nvSpPr>
        <p:spPr>
          <a:xfrm>
            <a:off x="3954653" y="3054400"/>
            <a:ext cx="4282694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스토리보드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2" name="Google Shape;612;p173"/>
          <p:cNvCxnSpPr/>
          <p:nvPr/>
        </p:nvCxnSpPr>
        <p:spPr>
          <a:xfrm>
            <a:off x="4394447" y="3762246"/>
            <a:ext cx="3525985" cy="0"/>
          </a:xfrm>
          <a:prstGeom prst="straightConnector1">
            <a:avLst/>
          </a:prstGeom>
          <a:noFill/>
          <a:ln cap="flat" cmpd="thickThin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3" name="Google Shape;613;p173"/>
          <p:cNvSpPr/>
          <p:nvPr/>
        </p:nvSpPr>
        <p:spPr>
          <a:xfrm>
            <a:off x="7704432" y="2946399"/>
            <a:ext cx="216000" cy="21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174"/>
          <p:cNvPicPr preferRelativeResize="0"/>
          <p:nvPr/>
        </p:nvPicPr>
        <p:blipFill rotWithShape="1">
          <a:blip r:embed="rId3">
            <a:alphaModFix/>
          </a:blip>
          <a:srcRect b="52617" l="0" r="0" t="0"/>
          <a:stretch/>
        </p:blipFill>
        <p:spPr>
          <a:xfrm>
            <a:off x="222210" y="1346828"/>
            <a:ext cx="8734552" cy="1927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174"/>
          <p:cNvPicPr preferRelativeResize="0"/>
          <p:nvPr/>
        </p:nvPicPr>
        <p:blipFill rotWithShape="1">
          <a:blip r:embed="rId4">
            <a:alphaModFix/>
          </a:blip>
          <a:srcRect b="35131" l="0" r="0" t="30527"/>
          <a:stretch/>
        </p:blipFill>
        <p:spPr>
          <a:xfrm>
            <a:off x="228604" y="3534740"/>
            <a:ext cx="8734552" cy="2119286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174"/>
          <p:cNvSpPr/>
          <p:nvPr/>
        </p:nvSpPr>
        <p:spPr>
          <a:xfrm>
            <a:off x="7723788" y="492927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p174"/>
          <p:cNvSpPr/>
          <p:nvPr/>
        </p:nvSpPr>
        <p:spPr>
          <a:xfrm>
            <a:off x="1337760" y="428137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174"/>
          <p:cNvSpPr/>
          <p:nvPr/>
        </p:nvSpPr>
        <p:spPr>
          <a:xfrm>
            <a:off x="3338712" y="1348273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p174"/>
          <p:cNvSpPr/>
          <p:nvPr/>
        </p:nvSpPr>
        <p:spPr>
          <a:xfrm>
            <a:off x="6123782" y="1591874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174"/>
          <p:cNvSpPr/>
          <p:nvPr/>
        </p:nvSpPr>
        <p:spPr>
          <a:xfrm>
            <a:off x="1250480" y="2218867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p174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상단 / 네비게이션바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74"/>
          <p:cNvSpPr txBox="1"/>
          <p:nvPr/>
        </p:nvSpPr>
        <p:spPr>
          <a:xfrm>
            <a:off x="9092046" y="539068"/>
            <a:ext cx="3029900" cy="375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웹사이트 로고 화면 중앙에 배치 클릭 시 Main화면으로 이동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오른쪽 상단에 로그인 및 회원가입을 누르면 해당 페이지로 이동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메뉴바의 햄버거바 아이콘, 전체 카테고리, 자가진단표 게시판, 공지사항, 검색창, 약국찾기 아이콘, 비교함 아이콘 순으로 배치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메뉴바의 햄버거 아이콘 클릭 시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메뉴바가 펼쳐진다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컬러는 웹사이트 메인컬러인 #345EE6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5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1.4 벤치마킹 앱 / 웹</a:t>
            </a:r>
            <a:endParaRPr/>
          </a:p>
        </p:txBody>
      </p:sp>
      <p:pic>
        <p:nvPicPr>
          <p:cNvPr id="154" name="Google Shape;154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3030" y="1054321"/>
            <a:ext cx="7585940" cy="3741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105"/>
          <p:cNvCxnSpPr/>
          <p:nvPr/>
        </p:nvCxnSpPr>
        <p:spPr>
          <a:xfrm>
            <a:off x="1370258" y="5144091"/>
            <a:ext cx="9806212" cy="0"/>
          </a:xfrm>
          <a:prstGeom prst="straightConnector1">
            <a:avLst/>
          </a:prstGeom>
          <a:noFill/>
          <a:ln cap="flat" cmpd="sng" w="9525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p105"/>
          <p:cNvSpPr txBox="1"/>
          <p:nvPr/>
        </p:nvSpPr>
        <p:spPr>
          <a:xfrm>
            <a:off x="2718993" y="5690826"/>
            <a:ext cx="7250257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채소, 과일, 음식, 등 다양한 제품을 구매할 수 있는 쇼핑몰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사용자가 편히 사용할 수 있는 메인 UI를 가지고 있습니다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05"/>
          <p:cNvSpPr txBox="1"/>
          <p:nvPr/>
        </p:nvSpPr>
        <p:spPr>
          <a:xfrm>
            <a:off x="5191125" y="5230074"/>
            <a:ext cx="24193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마켓컬리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175"/>
          <p:cNvPicPr preferRelativeResize="0"/>
          <p:nvPr/>
        </p:nvPicPr>
        <p:blipFill rotWithShape="1">
          <a:blip r:embed="rId3">
            <a:alphaModFix/>
          </a:blip>
          <a:srcRect b="0" l="0" r="0" t="61268"/>
          <a:stretch/>
        </p:blipFill>
        <p:spPr>
          <a:xfrm>
            <a:off x="247651" y="2743199"/>
            <a:ext cx="8677274" cy="157156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175"/>
          <p:cNvSpPr txBox="1"/>
          <p:nvPr/>
        </p:nvSpPr>
        <p:spPr>
          <a:xfrm>
            <a:off x="9092046" y="539068"/>
            <a:ext cx="30299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웹사이트 로고 화면 중앙에 배치 클릭 시 Main화면으로 이동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175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하단 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176"/>
          <p:cNvPicPr preferRelativeResize="0"/>
          <p:nvPr/>
        </p:nvPicPr>
        <p:blipFill rotWithShape="1">
          <a:blip r:embed="rId3">
            <a:alphaModFix/>
          </a:blip>
          <a:srcRect b="0" l="0" r="0" t="1100"/>
          <a:stretch/>
        </p:blipFill>
        <p:spPr>
          <a:xfrm>
            <a:off x="1983929" y="519214"/>
            <a:ext cx="5261377" cy="6192192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76"/>
          <p:cNvSpPr txBox="1"/>
          <p:nvPr/>
        </p:nvSpPr>
        <p:spPr>
          <a:xfrm>
            <a:off x="9111746" y="562063"/>
            <a:ext cx="3029900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웹사이트에 보이는 첫 화면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전 상태로 오른쪽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상단에 로그인 | 회원가입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상단 header 영역 메뉴바 아래,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슬라이더 베너 영역, 1~3개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베너이미지 삽입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입력한 검색어를 통해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웹사이트의 관련 정보 조회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자가진단표 페이지 영역으로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이동하는 아이콘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self-medi를 소개하는 소개 영역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176"/>
          <p:cNvSpPr/>
          <p:nvPr/>
        </p:nvSpPr>
        <p:spPr>
          <a:xfrm>
            <a:off x="1875929" y="58111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176"/>
          <p:cNvSpPr/>
          <p:nvPr/>
        </p:nvSpPr>
        <p:spPr>
          <a:xfrm>
            <a:off x="1875929" y="114637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p176"/>
          <p:cNvSpPr/>
          <p:nvPr/>
        </p:nvSpPr>
        <p:spPr>
          <a:xfrm>
            <a:off x="2744243" y="305592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3" name="Google Shape;643;p176"/>
          <p:cNvSpPr/>
          <p:nvPr/>
        </p:nvSpPr>
        <p:spPr>
          <a:xfrm>
            <a:off x="2744243" y="350731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4" name="Google Shape;644;p176"/>
          <p:cNvSpPr/>
          <p:nvPr/>
        </p:nvSpPr>
        <p:spPr>
          <a:xfrm>
            <a:off x="4350890" y="347376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5" name="Google Shape;645;p176"/>
          <p:cNvPicPr preferRelativeResize="0"/>
          <p:nvPr/>
        </p:nvPicPr>
        <p:blipFill rotWithShape="1">
          <a:blip r:embed="rId4">
            <a:alphaModFix/>
          </a:blip>
          <a:srcRect b="91885" l="60938" r="4935" t="2319"/>
          <a:stretch/>
        </p:blipFill>
        <p:spPr>
          <a:xfrm>
            <a:off x="5752949" y="898505"/>
            <a:ext cx="2449389" cy="495737"/>
          </a:xfrm>
          <a:prstGeom prst="rect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6" name="Google Shape;646;p176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메인 페이지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5450" y="2348138"/>
            <a:ext cx="3166372" cy="3665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177"/>
          <p:cNvPicPr preferRelativeResize="0"/>
          <p:nvPr/>
        </p:nvPicPr>
        <p:blipFill rotWithShape="1">
          <a:blip r:embed="rId4">
            <a:alphaModFix/>
          </a:blip>
          <a:srcRect b="71343" l="-141" r="120" t="925"/>
          <a:stretch/>
        </p:blipFill>
        <p:spPr>
          <a:xfrm>
            <a:off x="221941" y="906725"/>
            <a:ext cx="8735625" cy="150891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177"/>
          <p:cNvSpPr/>
          <p:nvPr/>
        </p:nvSpPr>
        <p:spPr>
          <a:xfrm>
            <a:off x="3386855" y="262499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4" name="Google Shape;654;p177"/>
          <p:cNvSpPr/>
          <p:nvPr/>
        </p:nvSpPr>
        <p:spPr>
          <a:xfrm>
            <a:off x="3437174" y="435411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5" name="Google Shape;655;p177"/>
          <p:cNvSpPr/>
          <p:nvPr/>
        </p:nvSpPr>
        <p:spPr>
          <a:xfrm>
            <a:off x="3437174" y="518282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p177"/>
          <p:cNvSpPr txBox="1"/>
          <p:nvPr/>
        </p:nvSpPr>
        <p:spPr>
          <a:xfrm>
            <a:off x="9119787" y="565288"/>
            <a:ext cx="3029900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일반로그인 및 사업자 로그인 두가지 로그인 영역 탭 이동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아이디, 비밀번호,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아이디찾기, 비밀번호 찾기, 회원가입, 로그인 버튼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간편로그인으로 카카오 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177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일반 로그인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8738" y="2486450"/>
            <a:ext cx="3472132" cy="306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78"/>
          <p:cNvPicPr preferRelativeResize="0"/>
          <p:nvPr/>
        </p:nvPicPr>
        <p:blipFill rotWithShape="1">
          <a:blip r:embed="rId4">
            <a:alphaModFix/>
          </a:blip>
          <a:srcRect b="71343" l="-141" r="120" t="925"/>
          <a:stretch/>
        </p:blipFill>
        <p:spPr>
          <a:xfrm>
            <a:off x="221941" y="906725"/>
            <a:ext cx="8735625" cy="1508914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178"/>
          <p:cNvSpPr/>
          <p:nvPr/>
        </p:nvSpPr>
        <p:spPr>
          <a:xfrm>
            <a:off x="4501383" y="279894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5" name="Google Shape;665;p178"/>
          <p:cNvSpPr/>
          <p:nvPr/>
        </p:nvSpPr>
        <p:spPr>
          <a:xfrm>
            <a:off x="3275759" y="342900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6" name="Google Shape;666;p178"/>
          <p:cNvSpPr/>
          <p:nvPr/>
        </p:nvSpPr>
        <p:spPr>
          <a:xfrm>
            <a:off x="3275759" y="467729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7" name="Google Shape;667;p178"/>
          <p:cNvSpPr txBox="1"/>
          <p:nvPr/>
        </p:nvSpPr>
        <p:spPr>
          <a:xfrm>
            <a:off x="9129312" y="571087"/>
            <a:ext cx="3029900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의료계 종사자(약사)에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해당하는 사업자 로그인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아이디, 비밀번호,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아이디찾기, 비밀번호 찾기, 회원가입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버튼</a:t>
            </a:r>
            <a:endParaRPr/>
          </a:p>
        </p:txBody>
      </p:sp>
      <p:sp>
        <p:nvSpPr>
          <p:cNvPr id="668" name="Google Shape;668;p178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사업자 로그인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179"/>
          <p:cNvPicPr preferRelativeResize="0"/>
          <p:nvPr/>
        </p:nvPicPr>
        <p:blipFill rotWithShape="1">
          <a:blip r:embed="rId3">
            <a:alphaModFix/>
          </a:blip>
          <a:srcRect b="7554" l="113" r="-171" t="587"/>
          <a:stretch/>
        </p:blipFill>
        <p:spPr>
          <a:xfrm>
            <a:off x="99951" y="1333500"/>
            <a:ext cx="8943542" cy="43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79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아이디 찾기</a:t>
            </a:r>
            <a:endParaRPr/>
          </a:p>
        </p:txBody>
      </p:sp>
      <p:sp>
        <p:nvSpPr>
          <p:cNvPr id="675" name="Google Shape;675;p179"/>
          <p:cNvSpPr/>
          <p:nvPr/>
        </p:nvSpPr>
        <p:spPr>
          <a:xfrm>
            <a:off x="5565832" y="349567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6" name="Google Shape;676;p179"/>
          <p:cNvSpPr/>
          <p:nvPr/>
        </p:nvSpPr>
        <p:spPr>
          <a:xfrm>
            <a:off x="3350658" y="459691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7" name="Google Shape;677;p179"/>
          <p:cNvSpPr/>
          <p:nvPr/>
        </p:nvSpPr>
        <p:spPr>
          <a:xfrm>
            <a:off x="4774210" y="520059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8" name="Google Shape;678;p179"/>
          <p:cNvSpPr/>
          <p:nvPr/>
        </p:nvSpPr>
        <p:spPr>
          <a:xfrm>
            <a:off x="3699626" y="30615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p179"/>
          <p:cNvSpPr txBox="1"/>
          <p:nvPr/>
        </p:nvSpPr>
        <p:spPr>
          <a:xfrm>
            <a:off x="9119787" y="537018"/>
            <a:ext cx="3029901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 &gt; 로그인 &gt; 아이디 찾기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회원가입 시 입력한 이름, 이메일 입력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찾기로 가는 영역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찾기 텍스트 링크 클릭 시 비밀번호 찾기 페이지로 이동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533" y="1076137"/>
            <a:ext cx="8630968" cy="5099462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80"/>
          <p:cNvSpPr/>
          <p:nvPr/>
        </p:nvSpPr>
        <p:spPr>
          <a:xfrm>
            <a:off x="3400611" y="464727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p180"/>
          <p:cNvSpPr/>
          <p:nvPr/>
        </p:nvSpPr>
        <p:spPr>
          <a:xfrm>
            <a:off x="5010943" y="430474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7" name="Google Shape;687;p180"/>
          <p:cNvSpPr/>
          <p:nvPr/>
        </p:nvSpPr>
        <p:spPr>
          <a:xfrm>
            <a:off x="3801612" y="262524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8" name="Google Shape;688;p180"/>
          <p:cNvSpPr txBox="1"/>
          <p:nvPr/>
        </p:nvSpPr>
        <p:spPr>
          <a:xfrm>
            <a:off x="9109848" y="549967"/>
            <a:ext cx="30299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찾기 완료 페이지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찾은 아이디 노출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하기 버튼 클릭 시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페이지로 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180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아이디 찾기 완료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181"/>
          <p:cNvPicPr preferRelativeResize="0"/>
          <p:nvPr/>
        </p:nvPicPr>
        <p:blipFill rotWithShape="1">
          <a:blip r:embed="rId3">
            <a:alphaModFix/>
          </a:blip>
          <a:srcRect b="4598" l="-477" r="497" t="2100"/>
          <a:stretch/>
        </p:blipFill>
        <p:spPr>
          <a:xfrm>
            <a:off x="108608" y="1133475"/>
            <a:ext cx="8892517" cy="4799559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181"/>
          <p:cNvSpPr/>
          <p:nvPr/>
        </p:nvSpPr>
        <p:spPr>
          <a:xfrm>
            <a:off x="5510695" y="331725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6" name="Google Shape;696;p181"/>
          <p:cNvSpPr/>
          <p:nvPr/>
        </p:nvSpPr>
        <p:spPr>
          <a:xfrm>
            <a:off x="3341941" y="490739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7" name="Google Shape;697;p181"/>
          <p:cNvSpPr/>
          <p:nvPr/>
        </p:nvSpPr>
        <p:spPr>
          <a:xfrm>
            <a:off x="4809720" y="550852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8" name="Google Shape;698;p181"/>
          <p:cNvSpPr/>
          <p:nvPr/>
        </p:nvSpPr>
        <p:spPr>
          <a:xfrm>
            <a:off x="3710131" y="264432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9" name="Google Shape;699;p181"/>
          <p:cNvSpPr txBox="1"/>
          <p:nvPr/>
        </p:nvSpPr>
        <p:spPr>
          <a:xfrm>
            <a:off x="9110551" y="550566"/>
            <a:ext cx="30299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 &gt; 로그인 &gt; 비밀번호 찾기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회원가입 시 입력한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아이디, 이름, 이메일 입력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찾기로 가는 영역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찾기 텍스트 링크 클릭 시 아이디 찾기 페이지로 이동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181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비밀번호 찾기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182"/>
          <p:cNvPicPr preferRelativeResize="0"/>
          <p:nvPr/>
        </p:nvPicPr>
        <p:blipFill rotWithShape="1">
          <a:blip r:embed="rId3">
            <a:alphaModFix/>
          </a:blip>
          <a:srcRect b="12399" l="-325" r="-265" t="1500"/>
          <a:stretch/>
        </p:blipFill>
        <p:spPr>
          <a:xfrm>
            <a:off x="149035" y="1419274"/>
            <a:ext cx="8833040" cy="4416564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182"/>
          <p:cNvSpPr/>
          <p:nvPr/>
        </p:nvSpPr>
        <p:spPr>
          <a:xfrm>
            <a:off x="3309640" y="522272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7" name="Google Shape;707;p182"/>
          <p:cNvSpPr/>
          <p:nvPr/>
        </p:nvSpPr>
        <p:spPr>
          <a:xfrm>
            <a:off x="3659485" y="295753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8" name="Google Shape;708;p182"/>
          <p:cNvSpPr/>
          <p:nvPr/>
        </p:nvSpPr>
        <p:spPr>
          <a:xfrm>
            <a:off x="3309640" y="452303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9" name="Google Shape;709;p182"/>
          <p:cNvSpPr txBox="1"/>
          <p:nvPr/>
        </p:nvSpPr>
        <p:spPr>
          <a:xfrm>
            <a:off x="9162100" y="572888"/>
            <a:ext cx="2880865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찾기 완료 페이지</a:t>
            </a:r>
            <a:b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찾은 비밀번호를 가입한 이메일로 인증 받아 비밀번호 재발급 받도록 안내</a:t>
            </a:r>
            <a:b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인증번호 받기 버튼 클릭 시</a:t>
            </a:r>
            <a:b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입력한 이메일로 비밀번호 재발급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182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비밀번호 찾기 완료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83"/>
          <p:cNvPicPr preferRelativeResize="0"/>
          <p:nvPr/>
        </p:nvPicPr>
        <p:blipFill rotWithShape="1">
          <a:blip r:embed="rId3">
            <a:alphaModFix/>
          </a:blip>
          <a:srcRect b="1784" l="0" r="9197" t="18856"/>
          <a:stretch/>
        </p:blipFill>
        <p:spPr>
          <a:xfrm>
            <a:off x="320996" y="627358"/>
            <a:ext cx="7860979" cy="6040142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83"/>
          <p:cNvSpPr/>
          <p:nvPr/>
        </p:nvSpPr>
        <p:spPr>
          <a:xfrm>
            <a:off x="3559949" y="1327686"/>
            <a:ext cx="2162671" cy="2664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345E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p183"/>
          <p:cNvSpPr/>
          <p:nvPr/>
        </p:nvSpPr>
        <p:spPr>
          <a:xfrm>
            <a:off x="5722620" y="121968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8" name="Google Shape;718;p183"/>
          <p:cNvSpPr/>
          <p:nvPr/>
        </p:nvSpPr>
        <p:spPr>
          <a:xfrm>
            <a:off x="3391576" y="498841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9" name="Google Shape;719;p183"/>
          <p:cNvSpPr/>
          <p:nvPr/>
        </p:nvSpPr>
        <p:spPr>
          <a:xfrm>
            <a:off x="3391576" y="612264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183"/>
          <p:cNvSpPr/>
          <p:nvPr/>
        </p:nvSpPr>
        <p:spPr>
          <a:xfrm>
            <a:off x="3449940" y="117737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183"/>
          <p:cNvSpPr txBox="1"/>
          <p:nvPr/>
        </p:nvSpPr>
        <p:spPr>
          <a:xfrm>
            <a:off x="9115920" y="550567"/>
            <a:ext cx="3029900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포커스 받은 입력창은 테두리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색상이 변경되며 입력 조건에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맞지 않을 경우, 입력 폼 아래에 입력 조건을 명시한다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중복확인 버튼을 통해 동일한 값의 중복 여부를 확인한다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“전체 동의합니다.”의 체크박스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선택 시 이용약관동의 필수 및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선택 영역까지 전체 선택된다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가입하기 버튼 클릭 시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가입완료 페이지로 이동한다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83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일반 회원가입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184"/>
          <p:cNvGrpSpPr/>
          <p:nvPr/>
        </p:nvGrpSpPr>
        <p:grpSpPr>
          <a:xfrm>
            <a:off x="181072" y="734102"/>
            <a:ext cx="4257675" cy="4107641"/>
            <a:chOff x="695324" y="653945"/>
            <a:chExt cx="4257675" cy="4107641"/>
          </a:xfrm>
        </p:grpSpPr>
        <p:pic>
          <p:nvPicPr>
            <p:cNvPr id="728" name="Google Shape;728;p184"/>
            <p:cNvPicPr preferRelativeResize="0"/>
            <p:nvPr/>
          </p:nvPicPr>
          <p:blipFill rotWithShape="1">
            <a:blip r:embed="rId3">
              <a:alphaModFix/>
            </a:blip>
            <a:srcRect b="44581" l="25058" r="25967" t="13699"/>
            <a:stretch/>
          </p:blipFill>
          <p:spPr>
            <a:xfrm>
              <a:off x="695324" y="653945"/>
              <a:ext cx="4257675" cy="41076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9" name="Google Shape;729;p184"/>
            <p:cNvSpPr/>
            <p:nvPr/>
          </p:nvSpPr>
          <p:spPr>
            <a:xfrm>
              <a:off x="1761662" y="1442124"/>
              <a:ext cx="2172164" cy="279195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345E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30" name="Google Shape;730;p184"/>
          <p:cNvGrpSpPr/>
          <p:nvPr/>
        </p:nvGrpSpPr>
        <p:grpSpPr>
          <a:xfrm>
            <a:off x="1463661" y="1784043"/>
            <a:ext cx="7461037" cy="4582813"/>
            <a:chOff x="3266098" y="4193599"/>
            <a:chExt cx="7461037" cy="4582813"/>
          </a:xfrm>
        </p:grpSpPr>
        <p:pic>
          <p:nvPicPr>
            <p:cNvPr id="731" name="Google Shape;731;p184"/>
            <p:cNvPicPr preferRelativeResize="0"/>
            <p:nvPr/>
          </p:nvPicPr>
          <p:blipFill rotWithShape="1">
            <a:blip r:embed="rId4">
              <a:alphaModFix/>
            </a:blip>
            <a:srcRect b="2170" l="27289" r="27287" t="70416"/>
            <a:stretch/>
          </p:blipFill>
          <p:spPr>
            <a:xfrm>
              <a:off x="6343923" y="6803320"/>
              <a:ext cx="4383212" cy="1973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184"/>
            <p:cNvPicPr preferRelativeResize="0"/>
            <p:nvPr/>
          </p:nvPicPr>
          <p:blipFill rotWithShape="1">
            <a:blip r:embed="rId5">
              <a:alphaModFix/>
            </a:blip>
            <a:srcRect b="22626" l="26444" r="24728" t="51193"/>
            <a:stretch/>
          </p:blipFill>
          <p:spPr>
            <a:xfrm>
              <a:off x="3266098" y="4193599"/>
              <a:ext cx="6347174" cy="3164900"/>
            </a:xfrm>
            <a:prstGeom prst="rect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33" name="Google Shape;733;p184"/>
            <p:cNvSpPr/>
            <p:nvPr/>
          </p:nvSpPr>
          <p:spPr>
            <a:xfrm>
              <a:off x="7136011" y="8212592"/>
              <a:ext cx="180228" cy="1802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Malgun Gothic"/>
                <a:buNone/>
              </a:pPr>
              <a:r>
                <a:rPr b="1" i="0" lang="en-US" sz="10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1" i="0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4" name="Google Shape;734;p184"/>
            <p:cNvSpPr/>
            <p:nvPr/>
          </p:nvSpPr>
          <p:spPr>
            <a:xfrm>
              <a:off x="8162032" y="6096671"/>
              <a:ext cx="170305" cy="17030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Malgun Gothic"/>
                <a:buNone/>
              </a:pPr>
              <a:r>
                <a:rPr b="1" i="0" lang="en-US" sz="10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1" i="0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5" name="Google Shape;735;p184"/>
            <p:cNvSpPr/>
            <p:nvPr/>
          </p:nvSpPr>
          <p:spPr>
            <a:xfrm>
              <a:off x="3409504" y="4335144"/>
              <a:ext cx="180228" cy="1802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Malgun Gothic"/>
                <a:buNone/>
              </a:pPr>
              <a:r>
                <a:rPr b="1" i="0" lang="en-US" sz="10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1" i="0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36" name="Google Shape;736;p184"/>
          <p:cNvSpPr txBox="1"/>
          <p:nvPr/>
        </p:nvSpPr>
        <p:spPr>
          <a:xfrm>
            <a:off x="9093424" y="548383"/>
            <a:ext cx="30299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사업자 회원가입 시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일반회원 가입과 다르게 2. 약국정보를 추가로 기입한다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파일검색 버튼을 클릭하여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약사면허증을 첨부한다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가입하기 버튼 클릭 시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가입완료 페이지로 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184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사업자 회원가입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" name="Google Shape;162;p106"/>
          <p:cNvGraphicFramePr/>
          <p:nvPr/>
        </p:nvGraphicFramePr>
        <p:xfrm>
          <a:off x="1281344" y="14652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{C98B34A7-279C-45FC-9AF7-989B58AFCC0E}</a:tableStyleId>
              </a:tblPr>
              <a:tblGrid>
                <a:gridCol w="2407325"/>
                <a:gridCol w="2407325"/>
                <a:gridCol w="2407325"/>
                <a:gridCol w="2407325"/>
              </a:tblGrid>
              <a:tr h="103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525" marB="40525" marR="81025" marL="81025" anchor="ctr"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건투</a:t>
                      </a:r>
                      <a:endParaRPr sz="18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525" marB="40525" marR="81025" marL="8102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Dr.Milligram</a:t>
                      </a:r>
                      <a:endParaRPr sz="18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525" marB="40525" marR="81025" marL="81025" anchor="ctr"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Self-Medi</a:t>
                      </a:r>
                      <a:endParaRPr sz="18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525" marB="40525" marR="81025" marL="81025" anchor="ctr"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검색 기능</a:t>
                      </a:r>
                      <a:endParaRPr sz="18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525" marB="40525" marR="81025" marL="81025" anchor="ctr"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18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525" marB="40525" marR="81025" marL="8102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8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525" marB="40525" marR="81025" marL="81025" anchor="ctr"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18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525" marB="40525" marR="81025" marL="81025" anchor="ctr"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03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의료 관계자의 약 추천</a:t>
                      </a:r>
                      <a:endParaRPr sz="18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525" marB="40525" marR="81025" marL="81025" anchor="ctr"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8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525" marB="40525" marR="81025" marL="8102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18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525" marB="40525" marR="81025" marL="810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18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525" marB="40525" marR="81025" marL="81025" anchor="ctr"/>
                </a:tc>
              </a:tr>
              <a:tr h="103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비교</a:t>
                      </a:r>
                      <a:endParaRPr sz="18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525" marB="40525" marR="81025" marL="81025" anchor="ctr"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18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525" marB="40525" marR="81025" marL="8102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18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525" marB="40525" marR="81025" marL="810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18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525" marB="40525" marR="81025" marL="81025" anchor="ctr"/>
                </a:tc>
              </a:tr>
            </a:tbl>
          </a:graphicData>
        </a:graphic>
      </p:graphicFrame>
      <p:sp>
        <p:nvSpPr>
          <p:cNvPr id="163" name="Google Shape;163;p106"/>
          <p:cNvSpPr txBox="1"/>
          <p:nvPr/>
        </p:nvSpPr>
        <p:spPr>
          <a:xfrm>
            <a:off x="1556738" y="180801"/>
            <a:ext cx="3310537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1.5 벤치마킹 앱 / 웹과 Self-Medi 비교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"/>
          <p:cNvSpPr txBox="1"/>
          <p:nvPr/>
        </p:nvSpPr>
        <p:spPr>
          <a:xfrm>
            <a:off x="1557020" y="180975"/>
            <a:ext cx="2948940" cy="3086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상품 목룍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8"/>
          <p:cNvSpPr txBox="1"/>
          <p:nvPr/>
        </p:nvSpPr>
        <p:spPr>
          <a:xfrm>
            <a:off x="9075363" y="524282"/>
            <a:ext cx="3098800" cy="2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통합검색기능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영양제 필터 대분류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영양제 필터 중, 소분류 2번째 페이지, 카테고리 제품 노출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정보 BOX(상품사진, 이름, 별점, 주요성분, 간단한 설명)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진열 별점 순서로 정렬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클릭 시 상품 상세페이지로 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82103/AppData/Roaming/PolarisOffice/ETemp/34064_19674872/fImage3830453868467.png" id="744" name="Google Shape;744;p8"/>
          <p:cNvPicPr preferRelativeResize="0"/>
          <p:nvPr/>
        </p:nvPicPr>
        <p:blipFill rotWithShape="1">
          <a:blip r:embed="rId3">
            <a:alphaModFix/>
          </a:blip>
          <a:srcRect b="26970" l="0" r="0" t="9800"/>
          <a:stretch/>
        </p:blipFill>
        <p:spPr>
          <a:xfrm>
            <a:off x="1551940" y="1023620"/>
            <a:ext cx="6069330" cy="50025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5" name="Google Shape;745;p8"/>
          <p:cNvSpPr/>
          <p:nvPr/>
        </p:nvSpPr>
        <p:spPr>
          <a:xfrm>
            <a:off x="6363970" y="2636520"/>
            <a:ext cx="216535" cy="216535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6" name="Google Shape;746;p8"/>
          <p:cNvSpPr/>
          <p:nvPr/>
        </p:nvSpPr>
        <p:spPr>
          <a:xfrm>
            <a:off x="2087245" y="3166745"/>
            <a:ext cx="216535" cy="216535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7" name="Google Shape;747;p8"/>
          <p:cNvSpPr/>
          <p:nvPr/>
        </p:nvSpPr>
        <p:spPr>
          <a:xfrm>
            <a:off x="2670810" y="1977390"/>
            <a:ext cx="216535" cy="216535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8" name="Google Shape;748;p8"/>
          <p:cNvSpPr/>
          <p:nvPr/>
        </p:nvSpPr>
        <p:spPr>
          <a:xfrm>
            <a:off x="2670810" y="1531620"/>
            <a:ext cx="216535" cy="216535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9" name="Google Shape;749;p8"/>
          <p:cNvSpPr/>
          <p:nvPr/>
        </p:nvSpPr>
        <p:spPr>
          <a:xfrm>
            <a:off x="2671445" y="1133475"/>
            <a:ext cx="216535" cy="216535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0" name="Google Shape;750;p8"/>
          <p:cNvSpPr/>
          <p:nvPr/>
        </p:nvSpPr>
        <p:spPr>
          <a:xfrm>
            <a:off x="5947410" y="4486910"/>
            <a:ext cx="216535" cy="216535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82103/AppData/Roaming/PolarisOffice/ETemp/34064_19674872/fImage3294023986334.png" id="755" name="Google Shape;755;p9"/>
          <p:cNvPicPr preferRelativeResize="0"/>
          <p:nvPr/>
        </p:nvPicPr>
        <p:blipFill rotWithShape="1">
          <a:blip r:embed="rId3">
            <a:alphaModFix/>
          </a:blip>
          <a:srcRect b="6676" l="0" r="0" t="10416"/>
          <a:stretch/>
        </p:blipFill>
        <p:spPr>
          <a:xfrm>
            <a:off x="2573655" y="582930"/>
            <a:ext cx="4100830" cy="61448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6" name="Google Shape;756;p9"/>
          <p:cNvSpPr/>
          <p:nvPr/>
        </p:nvSpPr>
        <p:spPr>
          <a:xfrm>
            <a:off x="2616200" y="2147570"/>
            <a:ext cx="216535" cy="216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7" name="Google Shape;757;p9"/>
          <p:cNvSpPr/>
          <p:nvPr/>
        </p:nvSpPr>
        <p:spPr>
          <a:xfrm>
            <a:off x="6515735" y="2148205"/>
            <a:ext cx="216535" cy="216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8" name="Google Shape;758;p9"/>
          <p:cNvSpPr/>
          <p:nvPr/>
        </p:nvSpPr>
        <p:spPr>
          <a:xfrm>
            <a:off x="2949575" y="709295"/>
            <a:ext cx="216535" cy="216535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9" name="Google Shape;759;p9"/>
          <p:cNvSpPr/>
          <p:nvPr/>
        </p:nvSpPr>
        <p:spPr>
          <a:xfrm>
            <a:off x="6168390" y="1292225"/>
            <a:ext cx="216535" cy="216535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0" name="Google Shape;760;p9"/>
          <p:cNvSpPr/>
          <p:nvPr/>
        </p:nvSpPr>
        <p:spPr>
          <a:xfrm>
            <a:off x="4947285" y="1568450"/>
            <a:ext cx="216535" cy="216535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1" name="Google Shape;761;p9"/>
          <p:cNvSpPr txBox="1"/>
          <p:nvPr/>
        </p:nvSpPr>
        <p:spPr>
          <a:xfrm>
            <a:off x="1557020" y="180975"/>
            <a:ext cx="2948940" cy="3086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상품 상세</a:t>
            </a:r>
            <a:endParaRPr/>
          </a:p>
        </p:txBody>
      </p:sp>
      <p:sp>
        <p:nvSpPr>
          <p:cNvPr id="762" name="Google Shape;762;p9"/>
          <p:cNvSpPr txBox="1"/>
          <p:nvPr/>
        </p:nvSpPr>
        <p:spPr>
          <a:xfrm>
            <a:off x="9075823" y="546834"/>
            <a:ext cx="3098800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영양제 대표사진 block 영양제 정보 block (이름, 별점, 정보 등)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구매사이트로 링크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해당 영양제 비교함(즐겨찾기)에 추가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영양소 성분 표시 및 권장량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아이콘 클릭 시 성분 정보 확장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기능/특성, 알러지 성분, 결핍증, 과잉증 노출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9"/>
          <p:cNvSpPr/>
          <p:nvPr/>
        </p:nvSpPr>
        <p:spPr>
          <a:xfrm>
            <a:off x="4476115" y="2993390"/>
            <a:ext cx="216535" cy="216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82103/AppData/Roaming/PolarisOffice/ETemp/34064_19674872/fImage1738644049169.jpeg" id="768" name="Google Shape;7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6825" y="666115"/>
            <a:ext cx="6644640" cy="584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9" name="Google Shape;769;p10"/>
          <p:cNvSpPr/>
          <p:nvPr/>
        </p:nvSpPr>
        <p:spPr>
          <a:xfrm>
            <a:off x="5680075" y="5312410"/>
            <a:ext cx="216535" cy="216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0" name="Google Shape;770;p10"/>
          <p:cNvSpPr/>
          <p:nvPr/>
        </p:nvSpPr>
        <p:spPr>
          <a:xfrm>
            <a:off x="2417445" y="5312410"/>
            <a:ext cx="216535" cy="216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1" name="Google Shape;771;p10"/>
          <p:cNvSpPr/>
          <p:nvPr/>
        </p:nvSpPr>
        <p:spPr>
          <a:xfrm>
            <a:off x="4037965" y="1572260"/>
            <a:ext cx="216535" cy="216535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2" name="Google Shape;772;p10"/>
          <p:cNvSpPr/>
          <p:nvPr/>
        </p:nvSpPr>
        <p:spPr>
          <a:xfrm>
            <a:off x="975995" y="2309495"/>
            <a:ext cx="216535" cy="216535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3" name="Google Shape;773;p10"/>
          <p:cNvSpPr/>
          <p:nvPr/>
        </p:nvSpPr>
        <p:spPr>
          <a:xfrm>
            <a:off x="3644900" y="2406650"/>
            <a:ext cx="216535" cy="216535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4" name="Google Shape;774;p10"/>
          <p:cNvSpPr txBox="1"/>
          <p:nvPr/>
        </p:nvSpPr>
        <p:spPr>
          <a:xfrm>
            <a:off x="1557020" y="180975"/>
            <a:ext cx="2948940" cy="3086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비교함</a:t>
            </a:r>
            <a:endParaRPr/>
          </a:p>
        </p:txBody>
      </p:sp>
      <p:sp>
        <p:nvSpPr>
          <p:cNvPr id="775" name="Google Shape;775;p10"/>
          <p:cNvSpPr txBox="1"/>
          <p:nvPr/>
        </p:nvSpPr>
        <p:spPr>
          <a:xfrm>
            <a:off x="9093835" y="551990"/>
            <a:ext cx="3098800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비교함 - 페이지 제목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체크박스 등록된 영양제 중 선택 가능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등록된 영양제 이미지, 영양제 품명, 제조회사, 별점 표기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클릭 시 비교 페이지로 이동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클릭 시 합산 페이지로 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82103/AppData/Roaming/PolarisOffice/ETemp/34064_19674872/fImage2592474231478.png" id="780" name="Google Shape;780;p11"/>
          <p:cNvPicPr preferRelativeResize="0"/>
          <p:nvPr/>
        </p:nvPicPr>
        <p:blipFill rotWithShape="1">
          <a:blip r:embed="rId3">
            <a:alphaModFix/>
          </a:blip>
          <a:srcRect b="55494" l="-566" r="-60" t="5305"/>
          <a:stretch/>
        </p:blipFill>
        <p:spPr>
          <a:xfrm>
            <a:off x="1778635" y="1035050"/>
            <a:ext cx="5621655" cy="478853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1" name="Google Shape;781;p11"/>
          <p:cNvSpPr/>
          <p:nvPr/>
        </p:nvSpPr>
        <p:spPr>
          <a:xfrm>
            <a:off x="6759575" y="4354830"/>
            <a:ext cx="216535" cy="216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2" name="Google Shape;782;p11"/>
          <p:cNvSpPr/>
          <p:nvPr/>
        </p:nvSpPr>
        <p:spPr>
          <a:xfrm>
            <a:off x="1854835" y="1292225"/>
            <a:ext cx="216535" cy="216535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3" name="Google Shape;783;p11"/>
          <p:cNvSpPr/>
          <p:nvPr/>
        </p:nvSpPr>
        <p:spPr>
          <a:xfrm>
            <a:off x="1856105" y="4350385"/>
            <a:ext cx="216535" cy="216535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4" name="Google Shape;784;p11"/>
          <p:cNvSpPr txBox="1"/>
          <p:nvPr/>
        </p:nvSpPr>
        <p:spPr>
          <a:xfrm>
            <a:off x="1557020" y="180975"/>
            <a:ext cx="2948940" cy="3086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상품 비교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11"/>
          <p:cNvSpPr txBox="1"/>
          <p:nvPr/>
        </p:nvSpPr>
        <p:spPr>
          <a:xfrm>
            <a:off x="9093835" y="542754"/>
            <a:ext cx="3098800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영양제 이미지, 품명, 제조국, 평점, 일일 섭취량 표기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포함 영양소 이름 표기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섭취대상 데이터 기반 미달, 충족, 초과상태 그래프 표기, 포함량 표기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82103/AppData/Roaming/PolarisOffice/ETemp/34064_19674872/fImage2274644246962.png" id="790" name="Google Shape;790;p12"/>
          <p:cNvPicPr preferRelativeResize="0"/>
          <p:nvPr/>
        </p:nvPicPr>
        <p:blipFill rotWithShape="1">
          <a:blip r:embed="rId3">
            <a:alphaModFix/>
          </a:blip>
          <a:srcRect b="55412" l="0" r="0" t="5295"/>
          <a:stretch/>
        </p:blipFill>
        <p:spPr>
          <a:xfrm>
            <a:off x="1676400" y="975360"/>
            <a:ext cx="5657850" cy="486029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1" name="Google Shape;791;p12"/>
          <p:cNvSpPr/>
          <p:nvPr/>
        </p:nvSpPr>
        <p:spPr>
          <a:xfrm>
            <a:off x="1842770" y="1565910"/>
            <a:ext cx="216535" cy="216535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2" name="Google Shape;792;p12"/>
          <p:cNvSpPr/>
          <p:nvPr/>
        </p:nvSpPr>
        <p:spPr>
          <a:xfrm>
            <a:off x="1790700" y="4349750"/>
            <a:ext cx="216535" cy="216535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3" name="Google Shape;793;p12"/>
          <p:cNvSpPr/>
          <p:nvPr/>
        </p:nvSpPr>
        <p:spPr>
          <a:xfrm>
            <a:off x="6499860" y="4352290"/>
            <a:ext cx="216535" cy="216535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4" name="Google Shape;794;p12"/>
          <p:cNvSpPr txBox="1"/>
          <p:nvPr/>
        </p:nvSpPr>
        <p:spPr>
          <a:xfrm>
            <a:off x="1557020" y="180975"/>
            <a:ext cx="2948940" cy="3086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함량 합산</a:t>
            </a:r>
            <a:endParaRPr b="1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12"/>
          <p:cNvSpPr txBox="1"/>
          <p:nvPr/>
        </p:nvSpPr>
        <p:spPr>
          <a:xfrm>
            <a:off x="9093835" y="598170"/>
            <a:ext cx="3098800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이미지,품명,제조국,별점, 일일섭취량 표기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포함 영양소명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 영양제 영양소 함량 합산 그래프, 함량 숫자 표기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85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185"/>
          <p:cNvSpPr txBox="1"/>
          <p:nvPr/>
        </p:nvSpPr>
        <p:spPr>
          <a:xfrm>
            <a:off x="9075328" y="539448"/>
            <a:ext cx="3098200" cy="1938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번호, 제목, 작성자, 작성일로 구성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 게시판은 관리자만작성이 가능, 즉 일반회원을 글을 작성할 수 없음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제목 클릭 시 게시글 내용 확인 가능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페이지를 이동하며 보고있는 페이지는 파란색으로 나타남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2" name="Google Shape;802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212" y="1160471"/>
            <a:ext cx="8255919" cy="4725143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85"/>
          <p:cNvSpPr/>
          <p:nvPr/>
        </p:nvSpPr>
        <p:spPr>
          <a:xfrm>
            <a:off x="672158" y="1952674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4" name="Google Shape;804;p185"/>
          <p:cNvSpPr/>
          <p:nvPr/>
        </p:nvSpPr>
        <p:spPr>
          <a:xfrm>
            <a:off x="3336478" y="2384698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5" name="Google Shape;805;p185"/>
          <p:cNvSpPr/>
          <p:nvPr/>
        </p:nvSpPr>
        <p:spPr>
          <a:xfrm>
            <a:off x="3408462" y="5337026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86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공지사항 게시글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186"/>
          <p:cNvSpPr txBox="1"/>
          <p:nvPr/>
        </p:nvSpPr>
        <p:spPr>
          <a:xfrm>
            <a:off x="9093800" y="548686"/>
            <a:ext cx="3098200" cy="2970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게시글의 제목, 작성자,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작성일 표시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URL복사 버튼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본문 내용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부적절한 게시글 신고 버튼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댓글 작성자, 내용, 작성일을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보여줌 -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수정,삭제 가능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공지사항에 일반회원 댓글 가능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목록 클릭 시 공지사항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게시판으로 이동TOP 클릭 시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페이지 상단으로 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2" name="Google Shape;812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2882" y="620688"/>
            <a:ext cx="6991350" cy="612068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186"/>
          <p:cNvSpPr/>
          <p:nvPr/>
        </p:nvSpPr>
        <p:spPr>
          <a:xfrm>
            <a:off x="1271488" y="908720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4" name="Google Shape;814;p186"/>
          <p:cNvSpPr/>
          <p:nvPr/>
        </p:nvSpPr>
        <p:spPr>
          <a:xfrm>
            <a:off x="1271488" y="1772840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5" name="Google Shape;815;p186"/>
          <p:cNvSpPr/>
          <p:nvPr/>
        </p:nvSpPr>
        <p:spPr>
          <a:xfrm>
            <a:off x="1271464" y="3429000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6" name="Google Shape;816;p186"/>
          <p:cNvSpPr/>
          <p:nvPr/>
        </p:nvSpPr>
        <p:spPr>
          <a:xfrm>
            <a:off x="1559496" y="4941192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7" name="Google Shape;817;p186"/>
          <p:cNvSpPr/>
          <p:nvPr/>
        </p:nvSpPr>
        <p:spPr>
          <a:xfrm>
            <a:off x="6672088" y="6309320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87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자유게시판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187"/>
          <p:cNvSpPr txBox="1"/>
          <p:nvPr/>
        </p:nvSpPr>
        <p:spPr>
          <a:xfrm>
            <a:off x="9093800" y="548682"/>
            <a:ext cx="3098200" cy="2246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번호, 제목, 작성자, 작성일로 구성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제목 클릭시 게시글 내용 확인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페이지를 이동하며 보고있는 페이지는 파란색으로 나타난다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게시판에 글 작성하는 페이지도 이동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일반회원도 게시글 작성 가능</a:t>
            </a:r>
            <a:endParaRPr/>
          </a:p>
        </p:txBody>
      </p:sp>
      <p:pic>
        <p:nvPicPr>
          <p:cNvPr id="824" name="Google Shape;824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47" y="1138436"/>
            <a:ext cx="7932949" cy="4581128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87"/>
          <p:cNvSpPr/>
          <p:nvPr/>
        </p:nvSpPr>
        <p:spPr>
          <a:xfrm>
            <a:off x="911448" y="1916832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6" name="Google Shape;826;p187"/>
          <p:cNvSpPr/>
          <p:nvPr/>
        </p:nvSpPr>
        <p:spPr>
          <a:xfrm>
            <a:off x="3359696" y="2276872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7" name="Google Shape;827;p187"/>
          <p:cNvSpPr/>
          <p:nvPr/>
        </p:nvSpPr>
        <p:spPr>
          <a:xfrm>
            <a:off x="7752184" y="5157192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8" name="Google Shape;828;p187"/>
          <p:cNvSpPr/>
          <p:nvPr/>
        </p:nvSpPr>
        <p:spPr>
          <a:xfrm>
            <a:off x="3215680" y="5085184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게시판 글 작성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4"/>
          <p:cNvSpPr txBox="1"/>
          <p:nvPr/>
        </p:nvSpPr>
        <p:spPr>
          <a:xfrm>
            <a:off x="9093800" y="659518"/>
            <a:ext cx="3098200" cy="2031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제목을 입력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게시글에 사진 첨부 및 글꼴,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크기 설정 가능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본문 내용 작성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내용 작성 후 게시글 등록(게시)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내용 작성 후 게시글 취소 클릭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5" name="Google Shape;83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408" y="908720"/>
            <a:ext cx="7875962" cy="558924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4"/>
          <p:cNvSpPr/>
          <p:nvPr/>
        </p:nvSpPr>
        <p:spPr>
          <a:xfrm>
            <a:off x="767408" y="1772816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7" name="Google Shape;837;p4"/>
          <p:cNvSpPr/>
          <p:nvPr/>
        </p:nvSpPr>
        <p:spPr>
          <a:xfrm>
            <a:off x="767408" y="2204888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8" name="Google Shape;838;p4"/>
          <p:cNvSpPr/>
          <p:nvPr/>
        </p:nvSpPr>
        <p:spPr>
          <a:xfrm>
            <a:off x="767432" y="2780928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9" name="Google Shape;839;p4"/>
          <p:cNvSpPr/>
          <p:nvPr/>
        </p:nvSpPr>
        <p:spPr>
          <a:xfrm>
            <a:off x="6888112" y="5949280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"/>
          <p:cNvSpPr txBox="1"/>
          <p:nvPr/>
        </p:nvSpPr>
        <p:spPr>
          <a:xfrm>
            <a:off x="1556738" y="180801"/>
            <a:ext cx="2948309" cy="30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자유게시판 게시글 작성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5"/>
          <p:cNvSpPr txBox="1"/>
          <p:nvPr/>
        </p:nvSpPr>
        <p:spPr>
          <a:xfrm>
            <a:off x="9093800" y="546761"/>
            <a:ext cx="3098200" cy="3616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게시글의 제목, 작성자, 작성일 표시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URL복사를 하는 버튼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본문 내용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부적절한 게시글 신고 버튼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작성자, 내용, 작성일을 보여줌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수정,삭제 가능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댓글 내용 입력 후 등록 클릭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게시글을 조회 중 글 작성 가능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목록 클릭 시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 게시판으로 이동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클릭 시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페이지 상단으로 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9456" y="692695"/>
            <a:ext cx="7030431" cy="6048672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5"/>
          <p:cNvSpPr/>
          <p:nvPr/>
        </p:nvSpPr>
        <p:spPr>
          <a:xfrm>
            <a:off x="1271464" y="980752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8" name="Google Shape;848;p5"/>
          <p:cNvSpPr/>
          <p:nvPr/>
        </p:nvSpPr>
        <p:spPr>
          <a:xfrm>
            <a:off x="1271488" y="1916832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9" name="Google Shape;849;p5"/>
          <p:cNvSpPr/>
          <p:nvPr/>
        </p:nvSpPr>
        <p:spPr>
          <a:xfrm>
            <a:off x="1271464" y="3321000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0" name="Google Shape;850;p5"/>
          <p:cNvSpPr/>
          <p:nvPr/>
        </p:nvSpPr>
        <p:spPr>
          <a:xfrm>
            <a:off x="1631504" y="4869160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1" name="Google Shape;851;p5"/>
          <p:cNvSpPr/>
          <p:nvPr/>
        </p:nvSpPr>
        <p:spPr>
          <a:xfrm>
            <a:off x="1127472" y="6165304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2" name="Google Shape;852;p5"/>
          <p:cNvSpPr/>
          <p:nvPr/>
        </p:nvSpPr>
        <p:spPr>
          <a:xfrm>
            <a:off x="6744072" y="6165328"/>
            <a:ext cx="216000" cy="21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"/>
              <a:buFont typeface="Malgun Gothic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2021-10-07T12:44:57Z</dcterms:created>
  <dc:creator>김 나은</dc:creator>
</cp:coreProperties>
</file>